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2" r:id="rId5"/>
    <p:sldId id="281" r:id="rId6"/>
    <p:sldId id="296" r:id="rId7"/>
    <p:sldId id="292" r:id="rId8"/>
    <p:sldId id="293" r:id="rId9"/>
    <p:sldId id="288" r:id="rId10"/>
    <p:sldId id="294" r:id="rId11"/>
    <p:sldId id="289" r:id="rId12"/>
    <p:sldId id="287" r:id="rId13"/>
    <p:sldId id="284" r:id="rId14"/>
    <p:sldId id="299" r:id="rId15"/>
    <p:sldId id="285" r:id="rId16"/>
    <p:sldId id="283" r:id="rId17"/>
    <p:sldId id="286" r:id="rId18"/>
    <p:sldId id="290" r:id="rId19"/>
    <p:sldId id="260" r:id="rId20"/>
    <p:sldId id="298" r:id="rId21"/>
    <p:sldId id="263" r:id="rId22"/>
    <p:sldId id="291" r:id="rId23"/>
    <p:sldId id="297" r:id="rId24"/>
    <p:sldId id="277" r:id="rId25"/>
    <p:sldId id="278" r:id="rId26"/>
    <p:sldId id="262" r:id="rId27"/>
    <p:sldId id="261" r:id="rId28"/>
    <p:sldId id="274" r:id="rId29"/>
    <p:sldId id="258" r:id="rId30"/>
    <p:sldId id="276" r:id="rId31"/>
    <p:sldId id="259" r:id="rId32"/>
    <p:sldId id="268" r:id="rId33"/>
    <p:sldId id="295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C0C"/>
    <a:srgbClr val="FFE2C5"/>
    <a:srgbClr val="E6E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Resultado de imagen de fotos playas galic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286676" cy="5465007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24" y="2571744"/>
            <a:ext cx="7358114" cy="714380"/>
          </a:xfrm>
          <a:solidFill>
            <a:srgbClr val="FFE2C5"/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gl-ES" sz="3400" dirty="0" smtClean="0">
                <a:solidFill>
                  <a:srgbClr val="C00000"/>
                </a:solidFill>
              </a:rPr>
              <a:t>A COR DA AREA DAS</a:t>
            </a:r>
            <a:r>
              <a:rPr lang="gl-ES" sz="3400" dirty="0">
                <a:solidFill>
                  <a:srgbClr val="C00000"/>
                </a:solidFill>
              </a:rPr>
              <a:t> </a:t>
            </a:r>
            <a:r>
              <a:rPr lang="gl-ES" sz="3400" dirty="0" smtClean="0">
                <a:solidFill>
                  <a:srgbClr val="C00000"/>
                </a:solidFill>
              </a:rPr>
              <a:t>PRAIAS DE GALICIA</a:t>
            </a:r>
            <a:endParaRPr lang="gl-ES" sz="3400" dirty="0">
              <a:solidFill>
                <a:srgbClr val="C0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body" sz="half" idx="2"/>
          </p:nvPr>
        </p:nvSpPr>
        <p:spPr>
          <a:xfrm>
            <a:off x="1857356" y="5786454"/>
            <a:ext cx="5500726" cy="785818"/>
          </a:xfr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gl-ES" sz="1600" b="1" dirty="0" smtClean="0">
                <a:solidFill>
                  <a:srgbClr val="C00000"/>
                </a:solidFill>
              </a:rPr>
              <a:t>Departamento de Ciencias</a:t>
            </a:r>
          </a:p>
          <a:p>
            <a:pPr algn="ctr">
              <a:spcBef>
                <a:spcPts val="0"/>
              </a:spcBef>
            </a:pPr>
            <a:r>
              <a:rPr lang="gl-ES" sz="1600" b="1" dirty="0" smtClean="0">
                <a:solidFill>
                  <a:srgbClr val="C00000"/>
                </a:solidFill>
              </a:rPr>
              <a:t>Equipo de Dinamización da Lingua Galega</a:t>
            </a:r>
          </a:p>
          <a:p>
            <a:pPr algn="ctr">
              <a:spcBef>
                <a:spcPts val="0"/>
              </a:spcBef>
            </a:pPr>
            <a:r>
              <a:rPr lang="gl-ES" sz="1600" b="1" dirty="0" smtClean="0">
                <a:solidFill>
                  <a:srgbClr val="C00000"/>
                </a:solidFill>
              </a:rPr>
              <a:t>IES SAN CLEMENTE (SANTIAGO)</a:t>
            </a:r>
          </a:p>
          <a:p>
            <a:pPr algn="ctr">
              <a:spcBef>
                <a:spcPts val="0"/>
              </a:spcBef>
            </a:pPr>
            <a:endParaRPr lang="gl-ES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</a:pPr>
            <a:endParaRPr lang="gl-ES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</a:pPr>
            <a:endParaRPr lang="gl-E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3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358182" cy="5589534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57158" y="57148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 smtClean="0">
                <a:solidFill>
                  <a:schemeClr val="bg1"/>
                </a:solidFill>
              </a:rPr>
              <a:t>Praia de As Catedrais</a:t>
            </a:r>
            <a:endParaRPr lang="gl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 t="12664"/>
          <a:stretch>
            <a:fillRect/>
          </a:stretch>
        </p:blipFill>
        <p:spPr bwMode="auto">
          <a:xfrm>
            <a:off x="785786" y="1357298"/>
            <a:ext cx="7691438" cy="4475452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71472" y="500042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sz="2000" dirty="0" smtClean="0"/>
              <a:t>Algunha praias (A Concheira de Baiona, A Retorta en Cabo de Cruz), presentan unha elevada porcentaxe de fragmentos de cunchas.</a:t>
            </a:r>
            <a:endParaRPr lang="gl-ES" sz="2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929322" y="135729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 smtClean="0">
                <a:solidFill>
                  <a:schemeClr val="bg1"/>
                </a:solidFill>
              </a:rPr>
              <a:t>Praia Concheira, Baiona</a:t>
            </a:r>
            <a:endParaRPr lang="gl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28596" y="357166"/>
            <a:ext cx="82478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sz="2000" dirty="0" smtClean="0"/>
              <a:t>Nalgunhas praias danse as condicións para que se acumulen </a:t>
            </a:r>
            <a:r>
              <a:rPr lang="gl-ES" sz="2000" i="1" dirty="0" smtClean="0"/>
              <a:t>minerais densos </a:t>
            </a:r>
            <a:r>
              <a:rPr lang="gl-ES" sz="2000" dirty="0" smtClean="0"/>
              <a:t>como </a:t>
            </a:r>
            <a:r>
              <a:rPr lang="gl-ES" sz="2000" i="1" dirty="0" smtClean="0"/>
              <a:t>granates</a:t>
            </a:r>
            <a:r>
              <a:rPr lang="gl-ES" sz="2000" dirty="0" smtClean="0"/>
              <a:t> (praia de </a:t>
            </a:r>
            <a:r>
              <a:rPr lang="gl-ES" sz="2000" dirty="0" err="1" smtClean="0"/>
              <a:t>Montalvo</a:t>
            </a:r>
            <a:r>
              <a:rPr lang="gl-ES" sz="2000" dirty="0" smtClean="0"/>
              <a:t>, Sanxenxo), circóns na ría de Vigo, e mesmo pódense formar praias de </a:t>
            </a:r>
            <a:r>
              <a:rPr lang="gl-ES" sz="2000" i="1" dirty="0" smtClean="0"/>
              <a:t>area vermella </a:t>
            </a:r>
            <a:r>
              <a:rPr lang="gl-ES" sz="2000" dirty="0" smtClean="0"/>
              <a:t>como a praia de Fornos, en Cariño, a partir da rocha que forma Cabo </a:t>
            </a:r>
            <a:r>
              <a:rPr lang="gl-ES" sz="2000" dirty="0" err="1" smtClean="0"/>
              <a:t>Ortegal</a:t>
            </a:r>
            <a:r>
              <a:rPr lang="gl-ES" sz="2000" dirty="0" smtClean="0"/>
              <a:t> (</a:t>
            </a:r>
            <a:r>
              <a:rPr lang="gl-ES" sz="2000" dirty="0" err="1" smtClean="0"/>
              <a:t>ecloxita</a:t>
            </a:r>
            <a:r>
              <a:rPr lang="gl-ES" sz="2000" dirty="0" smtClean="0"/>
              <a:t>).</a:t>
            </a:r>
            <a:endParaRPr lang="gl-ES" sz="2000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 t="2754" r="2064" b="2358"/>
          <a:stretch/>
        </p:blipFill>
        <p:spPr bwMode="auto">
          <a:xfrm>
            <a:off x="5254500" y="3248821"/>
            <a:ext cx="3709987" cy="275194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Caixa de texto 1"/>
          <p:cNvSpPr txBox="1"/>
          <p:nvPr/>
        </p:nvSpPr>
        <p:spPr>
          <a:xfrm>
            <a:off x="6781555" y="3248821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gl-ES" sz="1600" b="1" dirty="0" smtClean="0">
                <a:solidFill>
                  <a:schemeClr val="bg1"/>
                </a:solidFill>
              </a:rPr>
              <a:t>Praia de </a:t>
            </a:r>
            <a:r>
              <a:rPr lang="gl-ES" sz="1600" b="1" dirty="0" err="1" smtClean="0">
                <a:solidFill>
                  <a:schemeClr val="bg1"/>
                </a:solidFill>
              </a:rPr>
              <a:t>Montalvo</a:t>
            </a:r>
            <a:endParaRPr lang="gl-ES" sz="16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3" t="-906" r="-274" b="3363"/>
          <a:stretch/>
        </p:blipFill>
        <p:spPr bwMode="auto">
          <a:xfrm>
            <a:off x="500034" y="1785926"/>
            <a:ext cx="4643470" cy="28359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aixa de texto 3"/>
          <p:cNvSpPr txBox="1"/>
          <p:nvPr/>
        </p:nvSpPr>
        <p:spPr>
          <a:xfrm>
            <a:off x="3428992" y="4286256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1600" b="1" dirty="0" smtClean="0">
                <a:solidFill>
                  <a:schemeClr val="bg1"/>
                </a:solidFill>
              </a:rPr>
              <a:t>Praia de Fornos</a:t>
            </a:r>
            <a:endParaRPr lang="gl-E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571472" y="357166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sz="2000" dirty="0" smtClean="0"/>
              <a:t>En Galicia tamén hai praias de area escura como a praia de Morouzos en Ortigueira, e incluso negra, como </a:t>
            </a:r>
            <a:r>
              <a:rPr lang="gl-ES" sz="2000" dirty="0" err="1" smtClean="0"/>
              <a:t>Teixedelo</a:t>
            </a:r>
            <a:r>
              <a:rPr lang="gl-ES" sz="2000" dirty="0" smtClean="0"/>
              <a:t> en Cedeira, sendo dos poucos casos do mundo con area negra non volcánica. </a:t>
            </a:r>
            <a:endParaRPr lang="gl-ES" sz="2000" dirty="0"/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1"/>
          <a:stretch/>
        </p:blipFill>
        <p:spPr bwMode="auto">
          <a:xfrm>
            <a:off x="4071934" y="1643050"/>
            <a:ext cx="3927766" cy="474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 de texto 1"/>
          <p:cNvSpPr txBox="1"/>
          <p:nvPr/>
        </p:nvSpPr>
        <p:spPr>
          <a:xfrm>
            <a:off x="6000760" y="60007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gl-ES" b="1" dirty="0" smtClean="0">
                <a:solidFill>
                  <a:schemeClr val="bg1"/>
                </a:solidFill>
              </a:rPr>
              <a:t>Praia Morouzos</a:t>
            </a:r>
            <a:endParaRPr lang="gl-ES" b="1" dirty="0">
              <a:solidFill>
                <a:schemeClr val="bg1"/>
              </a:solidFill>
            </a:endParaRPr>
          </a:p>
        </p:txBody>
      </p:sp>
      <p:sp>
        <p:nvSpPr>
          <p:cNvPr id="4" name="Caixa de texto 3"/>
          <p:cNvSpPr txBox="1"/>
          <p:nvPr/>
        </p:nvSpPr>
        <p:spPr>
          <a:xfrm>
            <a:off x="642910" y="1628800"/>
            <a:ext cx="29289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sz="2000" dirty="0" smtClean="0"/>
              <a:t>A cor </a:t>
            </a:r>
            <a:r>
              <a:rPr lang="gl-ES" sz="2000" dirty="0"/>
              <a:t>procede de </a:t>
            </a:r>
            <a:r>
              <a:rPr lang="gl-ES" sz="2000" i="1" dirty="0"/>
              <a:t>rochas </a:t>
            </a:r>
            <a:r>
              <a:rPr lang="gl-ES" sz="2000" i="1" dirty="0" smtClean="0"/>
              <a:t>básicas e </a:t>
            </a:r>
            <a:r>
              <a:rPr lang="gl-ES" sz="2000" i="1" dirty="0" err="1" smtClean="0"/>
              <a:t>ultrabásicas</a:t>
            </a:r>
            <a:r>
              <a:rPr lang="gl-ES" sz="2000" i="1" dirty="0" smtClean="0"/>
              <a:t> </a:t>
            </a:r>
            <a:r>
              <a:rPr lang="gl-ES" sz="2000" dirty="0"/>
              <a:t>que afloran nas </a:t>
            </a:r>
            <a:r>
              <a:rPr lang="gl-ES" sz="2000" dirty="0" smtClean="0"/>
              <a:t>proximidades no denominado Complexo de Cabo </a:t>
            </a:r>
            <a:r>
              <a:rPr lang="gl-ES" sz="2000" dirty="0" err="1" smtClean="0"/>
              <a:t>Ortegal</a:t>
            </a:r>
            <a:r>
              <a:rPr lang="gl-ES" sz="2000" dirty="0" smtClean="0"/>
              <a:t>, como anfibolita, </a:t>
            </a:r>
            <a:r>
              <a:rPr lang="gl-ES" sz="2000" dirty="0" err="1" smtClean="0"/>
              <a:t>serpentinita</a:t>
            </a:r>
            <a:r>
              <a:rPr lang="gl-ES" sz="2000" dirty="0" smtClean="0"/>
              <a:t> </a:t>
            </a:r>
            <a:r>
              <a:rPr lang="gl-ES" sz="2000" dirty="0" err="1" smtClean="0"/>
              <a:t>granulita</a:t>
            </a:r>
            <a:r>
              <a:rPr lang="gl-ES" sz="2000" dirty="0" smtClean="0"/>
              <a:t> ou </a:t>
            </a:r>
            <a:r>
              <a:rPr lang="gl-ES" sz="2000" dirty="0" err="1"/>
              <a:t>peridotita</a:t>
            </a:r>
            <a:r>
              <a:rPr lang="gl-ES" sz="2000" dirty="0"/>
              <a:t>, ricas en minerais </a:t>
            </a:r>
            <a:r>
              <a:rPr lang="gl-ES" sz="2000" dirty="0" smtClean="0"/>
              <a:t>escuros e densos.</a:t>
            </a:r>
            <a:endParaRPr lang="gl-ES" sz="2000" dirty="0"/>
          </a:p>
          <a:p>
            <a:pPr algn="just"/>
            <a:endParaRPr lang="gl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to de subida de la playa de arena negra de Teixedelo"/>
          <p:cNvPicPr>
            <a:picLocks noChangeAspect="1" noChangeArrowheads="1"/>
          </p:cNvPicPr>
          <p:nvPr/>
        </p:nvPicPr>
        <p:blipFill>
          <a:blip r:embed="rId2"/>
          <a:srcRect l="12476" r="12476"/>
          <a:stretch>
            <a:fillRect/>
          </a:stretch>
        </p:blipFill>
        <p:spPr bwMode="auto">
          <a:xfrm>
            <a:off x="1043608" y="548680"/>
            <a:ext cx="7056784" cy="52925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3 CuadroTexto"/>
          <p:cNvSpPr txBox="1"/>
          <p:nvPr/>
        </p:nvSpPr>
        <p:spPr>
          <a:xfrm>
            <a:off x="5214942" y="542926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b="1" dirty="0" smtClean="0">
                <a:solidFill>
                  <a:schemeClr val="bg1"/>
                </a:solidFill>
              </a:rPr>
              <a:t>Praia de </a:t>
            </a:r>
            <a:r>
              <a:rPr lang="gl-ES" b="1" dirty="0" err="1" smtClean="0">
                <a:solidFill>
                  <a:schemeClr val="bg1"/>
                </a:solidFill>
              </a:rPr>
              <a:t>Teixedelo</a:t>
            </a:r>
            <a:endParaRPr lang="gl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63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85786" y="285728"/>
            <a:ext cx="7358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sz="2000" dirty="0" smtClean="0"/>
              <a:t>E mesmo destacamos unha pequena praia de </a:t>
            </a:r>
            <a:r>
              <a:rPr lang="gl-ES" sz="2000" i="1" dirty="0" smtClean="0"/>
              <a:t>fragmentos de orixe </a:t>
            </a:r>
            <a:r>
              <a:rPr lang="gl-ES" sz="2000" i="1" dirty="0" err="1" smtClean="0"/>
              <a:t>antrópica</a:t>
            </a:r>
            <a:r>
              <a:rPr lang="gl-ES" sz="2000" dirty="0" smtClean="0"/>
              <a:t>, formada por cristais procedentes dun antigo vertedoiro, como é o caso da praia dos Cristais en Laxe. </a:t>
            </a:r>
            <a:endParaRPr lang="gl-ES" sz="2000" dirty="0"/>
          </a:p>
        </p:txBody>
      </p:sp>
      <p:pic>
        <p:nvPicPr>
          <p:cNvPr id="21508" name="Picture 4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6643734" cy="49888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4 CuadroTexto"/>
          <p:cNvSpPr txBox="1"/>
          <p:nvPr/>
        </p:nvSpPr>
        <p:spPr>
          <a:xfrm>
            <a:off x="5929322" y="600076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 smtClean="0">
                <a:solidFill>
                  <a:schemeClr val="bg1"/>
                </a:solidFill>
              </a:rPr>
              <a:t>Praia dos Cristais</a:t>
            </a:r>
            <a:endParaRPr lang="gl-ES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78" b="11904"/>
          <a:stretch/>
        </p:blipFill>
        <p:spPr bwMode="auto">
          <a:xfrm>
            <a:off x="1215590" y="1415254"/>
            <a:ext cx="1592069" cy="138357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texto"/>
          <p:cNvSpPr txBox="1">
            <a:spLocks/>
          </p:cNvSpPr>
          <p:nvPr/>
        </p:nvSpPr>
        <p:spPr>
          <a:xfrm>
            <a:off x="357158" y="214290"/>
            <a:ext cx="8358246" cy="128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gl-ES" sz="2000" dirty="0" smtClean="0"/>
              <a:t>En zonas de alta enerxía poden formarse </a:t>
            </a:r>
            <a:r>
              <a:rPr lang="gl-ES" sz="2000" i="1" dirty="0" smtClean="0"/>
              <a:t>praias de croios</a:t>
            </a:r>
            <a:r>
              <a:rPr lang="gl-ES" sz="2000" dirty="0" smtClean="0"/>
              <a:t>, denominadas </a:t>
            </a:r>
            <a:r>
              <a:rPr lang="gl-ES" sz="2000" i="1" dirty="0" smtClean="0"/>
              <a:t>coídos, </a:t>
            </a:r>
            <a:r>
              <a:rPr lang="gl-ES" sz="2000" dirty="0" smtClean="0"/>
              <a:t>como</a:t>
            </a:r>
            <a:r>
              <a:rPr lang="gl-ES" sz="2000" i="1" dirty="0" smtClean="0"/>
              <a:t> </a:t>
            </a:r>
            <a:r>
              <a:rPr lang="gl-ES" sz="2000" dirty="0" smtClean="0"/>
              <a:t>os de Touriñán e Cuño en Muxía, de cantos grandes, ou o Canto de Area, en Vigo, de cantos finos. Os cantos mariños son máis aplanados que os fluviais, case esféricos (cantos rodados).</a:t>
            </a:r>
            <a:endParaRPr kumimoji="0" lang="gl-ES" sz="20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10244" name="Picture 4" descr="https://farm4.staticflickr.com/3835/15037177741_dbb24891fa_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6286512" cy="47148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3 CuadroTexto"/>
          <p:cNvSpPr txBox="1"/>
          <p:nvPr/>
        </p:nvSpPr>
        <p:spPr>
          <a:xfrm>
            <a:off x="4714876" y="1643050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2000" b="1" dirty="0" smtClean="0">
                <a:solidFill>
                  <a:schemeClr val="bg1"/>
                </a:solidFill>
              </a:rPr>
              <a:t>               Coído do Cuño</a:t>
            </a:r>
            <a:endParaRPr lang="gl-E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85786" y="428604"/>
            <a:ext cx="70009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b="1" dirty="0" smtClean="0">
                <a:solidFill>
                  <a:srgbClr val="C00000"/>
                </a:solidFill>
              </a:rPr>
              <a:t>PRAIAS DO MUNDO </a:t>
            </a:r>
          </a:p>
          <a:p>
            <a:pPr algn="ctr"/>
            <a:r>
              <a:rPr lang="es-ES" sz="3400" b="1" dirty="0" smtClean="0">
                <a:solidFill>
                  <a:srgbClr val="C00000"/>
                </a:solidFill>
              </a:rPr>
              <a:t>DE CORES ESPECIAIS  </a:t>
            </a:r>
            <a:endParaRPr lang="es-ES" sz="3400" b="1" dirty="0">
              <a:solidFill>
                <a:srgbClr val="C00000"/>
              </a:solidFill>
            </a:endParaRPr>
          </a:p>
        </p:txBody>
      </p:sp>
      <p:pic>
        <p:nvPicPr>
          <p:cNvPr id="18436" name="Picture 4" descr="Resultado de imagen de FOTOS M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2044" y="1700808"/>
            <a:ext cx="6614666" cy="4354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1.bp.blogspot.com/-1pmRSjOTt44/Tzp5PT9oiAI/AAAAAAAABq4/UrCBhsKTcX0/s1600/DSCN75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7248517" cy="543844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000100" y="428604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2000" b="1" dirty="0" smtClean="0">
                <a:solidFill>
                  <a:srgbClr val="C00000"/>
                </a:solidFill>
              </a:rPr>
              <a:t>De espléndidos cantos: Praia de </a:t>
            </a:r>
            <a:r>
              <a:rPr lang="gl-ES" sz="2000" b="1" dirty="0" err="1" smtClean="0">
                <a:solidFill>
                  <a:srgbClr val="C00000"/>
                </a:solidFill>
              </a:rPr>
              <a:t>Bella</a:t>
            </a:r>
            <a:r>
              <a:rPr lang="gl-ES" sz="2000" b="1" dirty="0" smtClean="0">
                <a:solidFill>
                  <a:srgbClr val="C00000"/>
                </a:solidFill>
              </a:rPr>
              <a:t> Vista, </a:t>
            </a:r>
            <a:r>
              <a:rPr lang="gl-ES" sz="2000" b="1" dirty="0" err="1" smtClean="0">
                <a:solidFill>
                  <a:srgbClr val="C00000"/>
                </a:solidFill>
              </a:rPr>
              <a:t>Maldonado</a:t>
            </a:r>
            <a:r>
              <a:rPr lang="gl-ES" sz="2000" b="1" dirty="0" smtClean="0">
                <a:solidFill>
                  <a:srgbClr val="C00000"/>
                </a:solidFill>
              </a:rPr>
              <a:t>, Uruguai. </a:t>
            </a:r>
            <a:endParaRPr lang="gl-E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214290"/>
            <a:ext cx="8501122" cy="804862"/>
          </a:xfrm>
        </p:spPr>
        <p:txBody>
          <a:bodyPr>
            <a:normAutofit/>
          </a:bodyPr>
          <a:lstStyle/>
          <a:p>
            <a:pPr algn="just"/>
            <a:r>
              <a:rPr lang="gl-ES" sz="2000" b="1" dirty="0" smtClean="0">
                <a:solidFill>
                  <a:srgbClr val="C00000"/>
                </a:solidFill>
              </a:rPr>
              <a:t>De area moi banca son as praias coralinas, frecuentes nas costas de mares cálidos e transparentes do Mar Caribe, Vermello, Índico ou Polinesia.</a:t>
            </a:r>
            <a:endParaRPr lang="gl-ES" sz="2000" b="1" dirty="0">
              <a:solidFill>
                <a:srgbClr val="C00000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/>
          <a:srcRect b="4463"/>
          <a:stretch/>
        </p:blipFill>
        <p:spPr bwMode="auto">
          <a:xfrm>
            <a:off x="285720" y="971156"/>
            <a:ext cx="4297783" cy="272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1629397" y="3338342"/>
            <a:ext cx="292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Praia </a:t>
            </a:r>
            <a:r>
              <a:rPr lang="es-E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Maafushi</a:t>
            </a:r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Maldivas</a:t>
            </a:r>
            <a:endParaRPr lang="es-E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369" name="Picture 9" descr="http://fasttravel.com.py/wp-content/uploads/2015/06/cayo-de-agua-venezuela.jpg"/>
          <p:cNvPicPr>
            <a:picLocks noChangeAspect="1" noChangeArrowheads="1"/>
          </p:cNvPicPr>
          <p:nvPr/>
        </p:nvPicPr>
        <p:blipFill rotWithShape="1">
          <a:blip r:embed="rId3"/>
          <a:srcRect b="2786"/>
          <a:stretch/>
        </p:blipFill>
        <p:spPr bwMode="auto">
          <a:xfrm>
            <a:off x="4286247" y="3789041"/>
            <a:ext cx="4331027" cy="2794640"/>
          </a:xfrm>
          <a:prstGeom prst="rect">
            <a:avLst/>
          </a:prstGeom>
          <a:noFill/>
        </p:spPr>
      </p:pic>
      <p:sp>
        <p:nvSpPr>
          <p:cNvPr id="16" name="15 CuadroTexto"/>
          <p:cNvSpPr txBox="1"/>
          <p:nvPr/>
        </p:nvSpPr>
        <p:spPr>
          <a:xfrm>
            <a:off x="5974068" y="6214349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Cayo de Agua, Venezuela</a:t>
            </a:r>
            <a:endParaRPr lang="es-E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28596" y="5868858"/>
            <a:ext cx="3071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Fragmentos de coral</a:t>
            </a:r>
            <a:endParaRPr lang="es-E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" t="-4138" r="18243" b="34720"/>
          <a:stretch/>
        </p:blipFill>
        <p:spPr bwMode="auto">
          <a:xfrm>
            <a:off x="680528" y="4114671"/>
            <a:ext cx="2567969" cy="175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Marcador de texto"/>
          <p:cNvSpPr txBox="1">
            <a:spLocks/>
          </p:cNvSpPr>
          <p:nvPr/>
        </p:nvSpPr>
        <p:spPr>
          <a:xfrm>
            <a:off x="357158" y="714356"/>
            <a:ext cx="8358246" cy="3500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gl-ES" sz="2000" dirty="0" smtClean="0"/>
              <a:t>As praias son medios sedimentarios moi dinámicos constituídos por partículas de diferente cor, tamaño e forma, predominando as praias de area redondeada pola acción de axentes xeolóxicos como o vento e o mar. </a:t>
            </a:r>
          </a:p>
          <a:p>
            <a:pPr algn="ctr"/>
            <a:r>
              <a:rPr lang="gl-ES" sz="2000" dirty="0" smtClean="0"/>
              <a:t>As características das partículas das praias dependen de:</a:t>
            </a:r>
          </a:p>
          <a:p>
            <a:pPr lvl="0" algn="just"/>
            <a:r>
              <a:rPr lang="gl-ES" sz="2000" b="1" dirty="0" smtClean="0"/>
              <a:t>a) </a:t>
            </a:r>
            <a:r>
              <a:rPr lang="gl-ES" sz="2000" dirty="0" smtClean="0"/>
              <a:t>Tipo de rocha da costa, que determinará a composición mineralóxica.</a:t>
            </a:r>
          </a:p>
          <a:p>
            <a:pPr lvl="0" algn="just"/>
            <a:r>
              <a:rPr lang="gl-ES" sz="2000" b="1" dirty="0" smtClean="0"/>
              <a:t>b) </a:t>
            </a:r>
            <a:r>
              <a:rPr lang="gl-ES" sz="2000" dirty="0" smtClean="0"/>
              <a:t>A dinámica do vento, ondas e correntes mariñas.</a:t>
            </a:r>
          </a:p>
          <a:p>
            <a:pPr algn="ctr"/>
            <a:r>
              <a:rPr lang="gl-ES" sz="2000" dirty="0" smtClean="0"/>
              <a:t>As partículas que forman os sedimentos poden clasificarse:</a:t>
            </a:r>
          </a:p>
          <a:p>
            <a:pPr lvl="0" algn="just"/>
            <a:r>
              <a:rPr lang="gl-ES" sz="2000" dirty="0" smtClean="0">
                <a:sym typeface="Symbol"/>
              </a:rPr>
              <a:t> </a:t>
            </a:r>
            <a:r>
              <a:rPr lang="gl-ES" sz="2000" dirty="0" smtClean="0"/>
              <a:t>Por tamaño:  </a:t>
            </a:r>
            <a:r>
              <a:rPr lang="gl-ES" dirty="0" smtClean="0"/>
              <a:t>Croios </a:t>
            </a:r>
            <a:r>
              <a:rPr lang="gl-ES" sz="1400" dirty="0" smtClean="0"/>
              <a:t>(&gt; 4 mm)  </a:t>
            </a:r>
            <a:r>
              <a:rPr lang="gl-ES" sz="2000" dirty="0" smtClean="0"/>
              <a:t>/ </a:t>
            </a:r>
            <a:r>
              <a:rPr lang="gl-ES" dirty="0" smtClean="0"/>
              <a:t>Gravas</a:t>
            </a:r>
            <a:r>
              <a:rPr lang="gl-ES" sz="2000" dirty="0" smtClean="0"/>
              <a:t>  </a:t>
            </a:r>
            <a:r>
              <a:rPr lang="gl-ES" sz="1400" dirty="0" smtClean="0"/>
              <a:t>(1-4 mm)  </a:t>
            </a:r>
            <a:r>
              <a:rPr lang="gl-ES" sz="2000" dirty="0" smtClean="0"/>
              <a:t>/  </a:t>
            </a:r>
            <a:r>
              <a:rPr lang="gl-ES" dirty="0" smtClean="0"/>
              <a:t>Areas</a:t>
            </a:r>
            <a:r>
              <a:rPr lang="gl-ES" sz="2000" dirty="0" smtClean="0"/>
              <a:t> </a:t>
            </a:r>
            <a:r>
              <a:rPr lang="gl-ES" sz="1400" dirty="0" smtClean="0"/>
              <a:t>(1-0,062mm)   </a:t>
            </a:r>
            <a:r>
              <a:rPr lang="gl-ES" sz="2000" dirty="0" smtClean="0"/>
              <a:t>/ </a:t>
            </a:r>
            <a:r>
              <a:rPr lang="gl-ES" dirty="0" smtClean="0"/>
              <a:t>Finos</a:t>
            </a:r>
            <a:r>
              <a:rPr lang="gl-ES" sz="2000" dirty="0" smtClean="0"/>
              <a:t> </a:t>
            </a:r>
            <a:r>
              <a:rPr lang="gl-ES" sz="1400" dirty="0" smtClean="0"/>
              <a:t>(&lt; 0,062mm)</a:t>
            </a:r>
          </a:p>
          <a:p>
            <a:pPr lvl="0" algn="just"/>
            <a:r>
              <a:rPr lang="gl-ES" sz="2000" dirty="0" smtClean="0">
                <a:sym typeface="Symbol"/>
              </a:rPr>
              <a:t> </a:t>
            </a:r>
            <a:r>
              <a:rPr lang="gl-ES" sz="2000" dirty="0" smtClean="0"/>
              <a:t>Pola forma:  </a:t>
            </a:r>
            <a:endParaRPr lang="gl-ES" sz="2000" dirty="0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143108" y="214290"/>
            <a:ext cx="45929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COR DA AREA DA PRAIA</a:t>
            </a:r>
            <a:endParaRPr kumimoji="0" lang="gl-E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12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357562"/>
            <a:ext cx="5357850" cy="3071834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14348" y="404664"/>
            <a:ext cx="7643866" cy="1000132"/>
          </a:xfrm>
        </p:spPr>
        <p:txBody>
          <a:bodyPr>
            <a:noAutofit/>
          </a:bodyPr>
          <a:lstStyle/>
          <a:p>
            <a:pPr algn="just"/>
            <a:r>
              <a:rPr lang="gl-ES" sz="2000" b="1" dirty="0" err="1" smtClean="0">
                <a:solidFill>
                  <a:srgbClr val="C00000"/>
                </a:solidFill>
              </a:rPr>
              <a:t>Hyam</a:t>
            </a:r>
            <a:r>
              <a:rPr lang="gl-ES" sz="2000" b="1" dirty="0" smtClean="0">
                <a:solidFill>
                  <a:srgbClr val="C00000"/>
                </a:solidFill>
              </a:rPr>
              <a:t> </a:t>
            </a:r>
            <a:r>
              <a:rPr lang="gl-ES" sz="2000" b="1" dirty="0" err="1" smtClean="0">
                <a:solidFill>
                  <a:srgbClr val="C00000"/>
                </a:solidFill>
              </a:rPr>
              <a:t>Beach</a:t>
            </a:r>
            <a:r>
              <a:rPr lang="gl-ES" sz="2000" b="1" dirty="0" smtClean="0">
                <a:solidFill>
                  <a:srgbClr val="C00000"/>
                </a:solidFill>
              </a:rPr>
              <a:t> en Australia, ostenta o </a:t>
            </a:r>
            <a:r>
              <a:rPr lang="gl-ES" sz="2000" b="1" dirty="0" err="1" smtClean="0">
                <a:solidFill>
                  <a:srgbClr val="C00000"/>
                </a:solidFill>
              </a:rPr>
              <a:t>récord</a:t>
            </a:r>
            <a:r>
              <a:rPr lang="gl-ES" sz="2000" b="1" dirty="0" smtClean="0">
                <a:solidFill>
                  <a:srgbClr val="C00000"/>
                </a:solidFill>
              </a:rPr>
              <a:t> de posuír </a:t>
            </a:r>
            <a:r>
              <a:rPr lang="gl-ES" sz="2000" b="1" dirty="0">
                <a:solidFill>
                  <a:srgbClr val="C00000"/>
                </a:solidFill>
              </a:rPr>
              <a:t>a</a:t>
            </a:r>
            <a:r>
              <a:rPr lang="gl-ES" sz="2000" b="1" dirty="0" smtClean="0">
                <a:solidFill>
                  <a:srgbClr val="C00000"/>
                </a:solidFill>
              </a:rPr>
              <a:t> cor máis branca, ao estar formada por grans de cuarzo fino e transparente case ao 100%, que fan ruído ao seren pisados, cun son moi característico.</a:t>
            </a:r>
            <a:endParaRPr lang="gl-ES" sz="2000" b="1" dirty="0">
              <a:solidFill>
                <a:srgbClr val="C00000"/>
              </a:solidFill>
            </a:endParaRPr>
          </a:p>
        </p:txBody>
      </p:sp>
      <p:pic>
        <p:nvPicPr>
          <p:cNvPr id="9" name="Picture 3" descr="Image"/>
          <p:cNvPicPr>
            <a:picLocks noChangeAspect="1" noChangeArrowheads="1"/>
          </p:cNvPicPr>
          <p:nvPr/>
        </p:nvPicPr>
        <p:blipFill>
          <a:blip r:embed="rId2"/>
          <a:srcRect t="13353"/>
          <a:stretch>
            <a:fillRect/>
          </a:stretch>
        </p:blipFill>
        <p:spPr bwMode="auto">
          <a:xfrm>
            <a:off x="1000100" y="1643050"/>
            <a:ext cx="7072362" cy="45818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9156" name="Picture 4" descr="http://paradise.docastaway.com/wp-content/uploads/2014/10/Granos-de-arena-de-la-playa-de-Hyam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3414" r="13414"/>
          <a:stretch>
            <a:fillRect/>
          </a:stretch>
        </p:blipFill>
        <p:spPr bwMode="auto">
          <a:xfrm>
            <a:off x="6357950" y="1643050"/>
            <a:ext cx="1714512" cy="12859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sultado de imagen para tipos de arena de play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6838" r="6838"/>
          <a:stretch>
            <a:fillRect/>
          </a:stretch>
        </p:blipFill>
        <p:spPr bwMode="auto">
          <a:xfrm>
            <a:off x="1214414" y="1142984"/>
            <a:ext cx="6715172" cy="5036379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57158" y="500042"/>
            <a:ext cx="857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000" b="1" dirty="0" smtClean="0">
                <a:solidFill>
                  <a:srgbClr val="C00000"/>
                </a:solidFill>
              </a:rPr>
              <a:t>Formada case exclusivamente por cunchas: </a:t>
            </a:r>
            <a:r>
              <a:rPr lang="gl-ES" sz="2000" b="1" dirty="0" err="1" smtClean="0">
                <a:solidFill>
                  <a:srgbClr val="C00000"/>
                </a:solidFill>
              </a:rPr>
              <a:t>Shell</a:t>
            </a:r>
            <a:r>
              <a:rPr lang="gl-ES" sz="2000" b="1" dirty="0" smtClean="0">
                <a:solidFill>
                  <a:srgbClr val="C00000"/>
                </a:solidFill>
              </a:rPr>
              <a:t> </a:t>
            </a:r>
            <a:r>
              <a:rPr lang="gl-ES" sz="2000" b="1" dirty="0" err="1" smtClean="0">
                <a:solidFill>
                  <a:srgbClr val="C00000"/>
                </a:solidFill>
              </a:rPr>
              <a:t>Beach</a:t>
            </a:r>
            <a:r>
              <a:rPr lang="gl-ES" sz="2000" b="1" dirty="0" smtClean="0">
                <a:solidFill>
                  <a:srgbClr val="C00000"/>
                </a:solidFill>
              </a:rPr>
              <a:t>, illa </a:t>
            </a:r>
            <a:r>
              <a:rPr lang="gl-ES" sz="2000" b="1" dirty="0" err="1" smtClean="0">
                <a:solidFill>
                  <a:srgbClr val="C00000"/>
                </a:solidFill>
              </a:rPr>
              <a:t>Sanible</a:t>
            </a:r>
            <a:r>
              <a:rPr lang="gl-ES" sz="2000" b="1" dirty="0" smtClean="0">
                <a:solidFill>
                  <a:srgbClr val="C00000"/>
                </a:solidFill>
              </a:rPr>
              <a:t>, Australia.</a:t>
            </a:r>
            <a:endParaRPr lang="gl-E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00034" y="428604"/>
            <a:ext cx="7858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gl-ES" sz="2000" b="1" dirty="0" smtClean="0">
                <a:solidFill>
                  <a:srgbClr val="C00000"/>
                </a:solidFill>
              </a:rPr>
              <a:t>Con grans de area en forma de estrela (coirazas de foraminíferos):</a:t>
            </a:r>
          </a:p>
          <a:p>
            <a:pPr algn="ctr"/>
            <a:r>
              <a:rPr lang="gl-ES" sz="2000" b="1" dirty="0" smtClean="0">
                <a:solidFill>
                  <a:srgbClr val="C00000"/>
                </a:solidFill>
              </a:rPr>
              <a:t> Praia de Star </a:t>
            </a:r>
            <a:r>
              <a:rPr lang="gl-ES" sz="2000" b="1" dirty="0" err="1" smtClean="0">
                <a:solidFill>
                  <a:srgbClr val="C00000"/>
                </a:solidFill>
              </a:rPr>
              <a:t>Sand</a:t>
            </a:r>
            <a:r>
              <a:rPr lang="gl-ES" sz="2000" b="1" dirty="0" smtClean="0">
                <a:solidFill>
                  <a:srgbClr val="C00000"/>
                </a:solidFill>
              </a:rPr>
              <a:t> (</a:t>
            </a:r>
            <a:r>
              <a:rPr lang="gl-ES" sz="2000" b="1" dirty="0" err="1" smtClean="0">
                <a:solidFill>
                  <a:srgbClr val="C00000"/>
                </a:solidFill>
              </a:rPr>
              <a:t>Okinawa</a:t>
            </a:r>
            <a:r>
              <a:rPr lang="gl-ES" sz="2000" b="1" dirty="0" smtClean="0">
                <a:solidFill>
                  <a:srgbClr val="C00000"/>
                </a:solidFill>
              </a:rPr>
              <a:t>, Xapón)</a:t>
            </a:r>
            <a:r>
              <a:rPr lang="gl-ES" sz="2000" dirty="0" smtClean="0">
                <a:solidFill>
                  <a:srgbClr val="C00000"/>
                </a:solidFill>
              </a:rPr>
              <a:t>.</a:t>
            </a:r>
            <a:endParaRPr lang="gl-ES" sz="2000" dirty="0">
              <a:solidFill>
                <a:srgbClr val="C00000"/>
              </a:solidFill>
            </a:endParaRPr>
          </a:p>
        </p:txBody>
      </p:sp>
      <p:pic>
        <p:nvPicPr>
          <p:cNvPr id="24580" name="Picture 4" descr="http://www.elmundoenmimaleta.com/wp-content/uploads/2014/08/arena-estrell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7522347" cy="50148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4584" name="Picture 8" descr="Resultado de imagen de playa con arena en forma de estrella"/>
          <p:cNvPicPr>
            <a:picLocks noChangeAspect="1" noChangeArrowheads="1"/>
          </p:cNvPicPr>
          <p:nvPr/>
        </p:nvPicPr>
        <p:blipFill>
          <a:blip r:embed="rId3"/>
          <a:srcRect l="25298" t="24589" r="52949" b="55108"/>
          <a:stretch>
            <a:fillRect/>
          </a:stretch>
        </p:blipFill>
        <p:spPr bwMode="auto">
          <a:xfrm>
            <a:off x="714348" y="4786322"/>
            <a:ext cx="468811" cy="50006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71472" y="428604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000" b="1" dirty="0" smtClean="0">
                <a:solidFill>
                  <a:srgbClr val="C00000"/>
                </a:solidFill>
              </a:rPr>
              <a:t>De cor ocre:  Porto Ferro, </a:t>
            </a:r>
            <a:r>
              <a:rPr lang="gl-ES" sz="2000" b="1" dirty="0" err="1" smtClean="0">
                <a:solidFill>
                  <a:srgbClr val="C00000"/>
                </a:solidFill>
              </a:rPr>
              <a:t>Cerdeña</a:t>
            </a:r>
            <a:r>
              <a:rPr lang="gl-ES" sz="2000" b="1" dirty="0" smtClean="0">
                <a:solidFill>
                  <a:srgbClr val="C00000"/>
                </a:solidFill>
              </a:rPr>
              <a:t>, como indica o seu nome, a peculiar cor débese a minerais de ferro. </a:t>
            </a:r>
            <a:endParaRPr lang="gl-ES" sz="2000" b="1" dirty="0">
              <a:solidFill>
                <a:srgbClr val="C00000"/>
              </a:solidFill>
            </a:endParaRPr>
          </a:p>
        </p:txBody>
      </p:sp>
      <p:pic>
        <p:nvPicPr>
          <p:cNvPr id="48132" name="Picture 4" descr="Resultado de imagen de playa porto ferro cerdeñ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500990" cy="50084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7255" y="332656"/>
            <a:ext cx="7386614" cy="842978"/>
          </a:xfrm>
        </p:spPr>
        <p:txBody>
          <a:bodyPr>
            <a:normAutofit/>
          </a:bodyPr>
          <a:lstStyle/>
          <a:p>
            <a:pPr algn="just"/>
            <a:r>
              <a:rPr lang="gl-ES" dirty="0" smtClean="0">
                <a:solidFill>
                  <a:srgbClr val="C00000"/>
                </a:solidFill>
              </a:rPr>
              <a:t>Costa dos Esqueletos, Namibia: as dunas de cor ocre chegan até a costa polo avance do deserto máis antigo do mundo.</a:t>
            </a:r>
            <a:endParaRPr lang="gl-ES" dirty="0">
              <a:solidFill>
                <a:srgbClr val="C00000"/>
              </a:solidFill>
            </a:endParaRPr>
          </a:p>
        </p:txBody>
      </p:sp>
      <p:pic>
        <p:nvPicPr>
          <p:cNvPr id="5124" name="Picture 4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11738"/>
            <a:ext cx="7143800" cy="47366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57224" y="428604"/>
            <a:ext cx="7286676" cy="804862"/>
          </a:xfrm>
        </p:spPr>
        <p:txBody>
          <a:bodyPr>
            <a:normAutofit/>
          </a:bodyPr>
          <a:lstStyle/>
          <a:p>
            <a:pPr algn="just"/>
            <a:r>
              <a:rPr lang="gl-ES" sz="2000" b="1" dirty="0" smtClean="0">
                <a:solidFill>
                  <a:srgbClr val="C00000"/>
                </a:solidFill>
              </a:rPr>
              <a:t>Cor laranxa: </a:t>
            </a:r>
            <a:r>
              <a:rPr lang="gl-ES" sz="2000" b="1" dirty="0" err="1" smtClean="0">
                <a:solidFill>
                  <a:srgbClr val="C00000"/>
                </a:solidFill>
              </a:rPr>
              <a:t>Ramla</a:t>
            </a:r>
            <a:r>
              <a:rPr lang="gl-ES" sz="2000" b="1" dirty="0" smtClean="0">
                <a:solidFill>
                  <a:srgbClr val="C00000"/>
                </a:solidFill>
              </a:rPr>
              <a:t> </a:t>
            </a:r>
            <a:r>
              <a:rPr lang="gl-ES" sz="2000" b="1" dirty="0" err="1" smtClean="0">
                <a:solidFill>
                  <a:srgbClr val="C00000"/>
                </a:solidFill>
              </a:rPr>
              <a:t>Bay</a:t>
            </a:r>
            <a:r>
              <a:rPr lang="gl-ES" sz="2000" b="1" dirty="0" smtClean="0">
                <a:solidFill>
                  <a:srgbClr val="C00000"/>
                </a:solidFill>
              </a:rPr>
              <a:t>, na illa de Gozo, Malta, presenta area ocre alaranxada a causa de minerais de ferro. </a:t>
            </a:r>
            <a:endParaRPr lang="gl-ES" sz="20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 b="10294"/>
          <a:stretch>
            <a:fillRect/>
          </a:stretch>
        </p:blipFill>
        <p:spPr bwMode="auto">
          <a:xfrm>
            <a:off x="857224" y="1285860"/>
            <a:ext cx="7286676" cy="43577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28662" y="500042"/>
            <a:ext cx="7072362" cy="857256"/>
          </a:xfrm>
        </p:spPr>
        <p:txBody>
          <a:bodyPr>
            <a:normAutofit/>
          </a:bodyPr>
          <a:lstStyle/>
          <a:p>
            <a:pPr algn="just"/>
            <a:r>
              <a:rPr lang="gl-ES" sz="2000" b="1" dirty="0" smtClean="0">
                <a:solidFill>
                  <a:srgbClr val="C00000"/>
                </a:solidFill>
              </a:rPr>
              <a:t>De area rosada: </a:t>
            </a:r>
            <a:r>
              <a:rPr lang="gl-ES" sz="2000" b="1" dirty="0" err="1" smtClean="0">
                <a:solidFill>
                  <a:srgbClr val="C00000"/>
                </a:solidFill>
              </a:rPr>
              <a:t>Pink</a:t>
            </a:r>
            <a:r>
              <a:rPr lang="gl-ES" sz="2000" b="1" dirty="0" smtClean="0">
                <a:solidFill>
                  <a:srgbClr val="C00000"/>
                </a:solidFill>
              </a:rPr>
              <a:t> </a:t>
            </a:r>
            <a:r>
              <a:rPr lang="gl-ES" sz="2000" b="1" dirty="0" err="1" smtClean="0">
                <a:solidFill>
                  <a:srgbClr val="C00000"/>
                </a:solidFill>
              </a:rPr>
              <a:t>Sand</a:t>
            </a:r>
            <a:r>
              <a:rPr lang="gl-ES" sz="2000" b="1" dirty="0" smtClean="0">
                <a:solidFill>
                  <a:srgbClr val="C00000"/>
                </a:solidFill>
              </a:rPr>
              <a:t> Coral </a:t>
            </a:r>
            <a:r>
              <a:rPr lang="gl-ES" sz="2000" b="1" dirty="0" err="1" smtClean="0">
                <a:solidFill>
                  <a:srgbClr val="C00000"/>
                </a:solidFill>
              </a:rPr>
              <a:t>Beach</a:t>
            </a:r>
            <a:r>
              <a:rPr lang="gl-ES" sz="2000" b="1" dirty="0" smtClean="0">
                <a:solidFill>
                  <a:srgbClr val="C00000"/>
                </a:solidFill>
              </a:rPr>
              <a:t>, formada por fragmentos de corais, na illa de </a:t>
            </a:r>
            <a:r>
              <a:rPr lang="gl-ES" sz="2000" b="1" dirty="0" err="1" smtClean="0">
                <a:solidFill>
                  <a:srgbClr val="C00000"/>
                </a:solidFill>
              </a:rPr>
              <a:t>Harbour</a:t>
            </a:r>
            <a:r>
              <a:rPr lang="gl-ES" sz="2000" b="1" dirty="0" smtClean="0">
                <a:solidFill>
                  <a:srgbClr val="C00000"/>
                </a:solidFill>
              </a:rPr>
              <a:t>, en Bahamas.</a:t>
            </a:r>
          </a:p>
          <a:p>
            <a:pPr algn="just"/>
            <a:endParaRPr lang="es-E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6308" t="2898" r="6308" b="1449"/>
          <a:stretch>
            <a:fillRect/>
          </a:stretch>
        </p:blipFill>
        <p:spPr bwMode="auto">
          <a:xfrm>
            <a:off x="1142976" y="1357298"/>
            <a:ext cx="6715172" cy="481740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2976" y="476672"/>
            <a:ext cx="6643734" cy="661546"/>
          </a:xfrm>
        </p:spPr>
        <p:txBody>
          <a:bodyPr>
            <a:noAutofit/>
          </a:bodyPr>
          <a:lstStyle/>
          <a:p>
            <a:pPr algn="just"/>
            <a:r>
              <a:rPr lang="gl-ES" dirty="0" smtClean="0">
                <a:solidFill>
                  <a:srgbClr val="C00000"/>
                </a:solidFill>
              </a:rPr>
              <a:t>De cor vermella, polos óxidos de ferro (</a:t>
            </a:r>
            <a:r>
              <a:rPr lang="gl-ES" dirty="0" err="1" smtClean="0">
                <a:solidFill>
                  <a:srgbClr val="C00000"/>
                </a:solidFill>
              </a:rPr>
              <a:t>hematites</a:t>
            </a:r>
            <a:r>
              <a:rPr lang="gl-ES" dirty="0" smtClean="0">
                <a:solidFill>
                  <a:srgbClr val="C00000"/>
                </a:solidFill>
              </a:rPr>
              <a:t>), como a Praia da Illa </a:t>
            </a:r>
            <a:r>
              <a:rPr lang="gl-ES" dirty="0" err="1" smtClean="0">
                <a:solidFill>
                  <a:srgbClr val="C00000"/>
                </a:solidFill>
              </a:rPr>
              <a:t>Rábida</a:t>
            </a:r>
            <a:r>
              <a:rPr lang="gl-ES" dirty="0" smtClean="0">
                <a:solidFill>
                  <a:srgbClr val="C00000"/>
                </a:solidFill>
              </a:rPr>
              <a:t>, nas illas </a:t>
            </a:r>
            <a:r>
              <a:rPr lang="gl-ES" dirty="0" err="1" smtClean="0">
                <a:solidFill>
                  <a:srgbClr val="C00000"/>
                </a:solidFill>
              </a:rPr>
              <a:t>Galápagos</a:t>
            </a:r>
            <a:r>
              <a:rPr lang="gl-ES" dirty="0" smtClean="0">
                <a:solidFill>
                  <a:srgbClr val="C00000"/>
                </a:solidFill>
              </a:rPr>
              <a:t> (Ecuador).</a:t>
            </a:r>
            <a:endParaRPr lang="gl-ES" dirty="0">
              <a:solidFill>
                <a:srgbClr val="C00000"/>
              </a:solidFill>
            </a:endParaRPr>
          </a:p>
        </p:txBody>
      </p:sp>
      <p:pic>
        <p:nvPicPr>
          <p:cNvPr id="8194" name="Picture 2" descr="Red-Sand-Beach(800x600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6691306" cy="50184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57224" y="357166"/>
            <a:ext cx="7643866" cy="785818"/>
          </a:xfrm>
        </p:spPr>
        <p:txBody>
          <a:bodyPr>
            <a:noAutofit/>
          </a:bodyPr>
          <a:lstStyle/>
          <a:p>
            <a:r>
              <a:rPr lang="gl-ES" sz="2000" b="1" dirty="0" smtClean="0">
                <a:solidFill>
                  <a:srgbClr val="C00000"/>
                </a:solidFill>
              </a:rPr>
              <a:t>De cor púrpura: </a:t>
            </a:r>
            <a:r>
              <a:rPr lang="gl-ES" sz="2000" b="1" dirty="0" err="1" smtClean="0">
                <a:solidFill>
                  <a:srgbClr val="C00000"/>
                </a:solidFill>
              </a:rPr>
              <a:t>Pfeiffer</a:t>
            </a:r>
            <a:r>
              <a:rPr lang="gl-ES" sz="2000" b="1" dirty="0" smtClean="0">
                <a:solidFill>
                  <a:srgbClr val="C00000"/>
                </a:solidFill>
              </a:rPr>
              <a:t> </a:t>
            </a:r>
            <a:r>
              <a:rPr lang="gl-ES" sz="2000" b="1" dirty="0" err="1" smtClean="0">
                <a:solidFill>
                  <a:srgbClr val="C00000"/>
                </a:solidFill>
              </a:rPr>
              <a:t>Beach</a:t>
            </a:r>
            <a:r>
              <a:rPr lang="gl-ES" sz="2000" b="1" dirty="0" smtClean="0">
                <a:solidFill>
                  <a:srgbClr val="C00000"/>
                </a:solidFill>
              </a:rPr>
              <a:t> en </a:t>
            </a:r>
            <a:r>
              <a:rPr lang="gl-ES" sz="2000" b="1" dirty="0" err="1" smtClean="0">
                <a:solidFill>
                  <a:srgbClr val="C00000"/>
                </a:solidFill>
              </a:rPr>
              <a:t>Big</a:t>
            </a:r>
            <a:r>
              <a:rPr lang="gl-ES" sz="2000" b="1" dirty="0" smtClean="0">
                <a:solidFill>
                  <a:srgbClr val="C00000"/>
                </a:solidFill>
              </a:rPr>
              <a:t> Sur, California, pola abundancia de manganeso, procedente da erosión de rochas próximas.</a:t>
            </a:r>
            <a:r>
              <a:rPr lang="gl-ES" sz="2000" dirty="0" smtClean="0"/>
              <a:t> </a:t>
            </a:r>
            <a:endParaRPr lang="gl-ES" sz="2000" dirty="0"/>
          </a:p>
        </p:txBody>
      </p:sp>
      <p:pic>
        <p:nvPicPr>
          <p:cNvPr id="31746" name="Picture 2" descr="http://1.bp.blogspot.com/-rHeL7eAFzWI/TlTsQa9gBdI/AAAAAAAAUOQ/nlpQUwz-EOs/s1600/%25281%2529Arena+p%25C3%25BArpura+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838" r="5838" b="1404"/>
          <a:stretch>
            <a:fillRect/>
          </a:stretch>
        </p:blipFill>
        <p:spPr bwMode="auto">
          <a:xfrm>
            <a:off x="1189017" y="1196752"/>
            <a:ext cx="6786357" cy="50183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14348" y="500042"/>
            <a:ext cx="7572428" cy="857256"/>
          </a:xfrm>
        </p:spPr>
        <p:txBody>
          <a:bodyPr>
            <a:noAutofit/>
          </a:bodyPr>
          <a:lstStyle/>
          <a:p>
            <a:pPr algn="just"/>
            <a:r>
              <a:rPr lang="gl-ES" sz="2000" b="1" dirty="0" smtClean="0">
                <a:solidFill>
                  <a:srgbClr val="C00000"/>
                </a:solidFill>
              </a:rPr>
              <a:t>De cor verde: Praia de </a:t>
            </a:r>
            <a:r>
              <a:rPr lang="gl-ES" sz="2000" b="1" dirty="0" err="1" smtClean="0">
                <a:solidFill>
                  <a:srgbClr val="C00000"/>
                </a:solidFill>
              </a:rPr>
              <a:t>Papalokea</a:t>
            </a:r>
            <a:r>
              <a:rPr lang="gl-ES" sz="2000" b="1" dirty="0" smtClean="0">
                <a:solidFill>
                  <a:srgbClr val="C00000"/>
                </a:solidFill>
              </a:rPr>
              <a:t>, en Hawai, formada por </a:t>
            </a:r>
            <a:r>
              <a:rPr lang="gl-ES" sz="2000" b="1" dirty="0" err="1" smtClean="0">
                <a:solidFill>
                  <a:srgbClr val="C00000"/>
                </a:solidFill>
              </a:rPr>
              <a:t>olivinos</a:t>
            </a:r>
            <a:r>
              <a:rPr lang="gl-ES" sz="2000" b="1" dirty="0" smtClean="0">
                <a:solidFill>
                  <a:srgbClr val="C00000"/>
                </a:solidFill>
              </a:rPr>
              <a:t>, mineral frecuente en rochas volcánicas como algúns tipos de basalto.</a:t>
            </a:r>
            <a:endParaRPr lang="gl-ES" sz="2000" b="1" dirty="0">
              <a:solidFill>
                <a:srgbClr val="C00000"/>
              </a:solidFill>
            </a:endParaRPr>
          </a:p>
        </p:txBody>
      </p:sp>
      <p:pic>
        <p:nvPicPr>
          <p:cNvPr id="3077" name="Picture 5" descr="http://www.viajeyviaje.com/wp-content/uploads/2015/06/ViajeyViaje_Playas_Mas_Surreales_2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 bwMode="auto">
          <a:xfrm>
            <a:off x="1259632" y="1412776"/>
            <a:ext cx="6572296" cy="492922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Marcador de texto"/>
          <p:cNvSpPr txBox="1">
            <a:spLocks/>
          </p:cNvSpPr>
          <p:nvPr/>
        </p:nvSpPr>
        <p:spPr>
          <a:xfrm>
            <a:off x="357158" y="357166"/>
            <a:ext cx="8501122" cy="2423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·"/>
              <a:tabLst/>
              <a:defRPr/>
            </a:pPr>
            <a:r>
              <a:rPr kumimoji="0" lang="gl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Por composición mineralóxica</a:t>
            </a:r>
            <a:r>
              <a:rPr lang="gl-ES" sz="2000" dirty="0" smtClean="0"/>
              <a:t> (da que depende a cor):</a:t>
            </a:r>
            <a:endParaRPr kumimoji="0" lang="gl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gl-ES" sz="2000" dirty="0" smtClean="0"/>
              <a:t>1. Cuarzo (mineral máis abundante)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gl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2. Feldespatos (cor clara</a:t>
            </a:r>
            <a:r>
              <a:rPr lang="gl-ES" sz="2000" dirty="0" smtClean="0"/>
              <a:t>, </a:t>
            </a:r>
            <a:r>
              <a:rPr kumimoji="0" lang="gl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non transparentes)</a:t>
            </a:r>
            <a:endParaRPr kumimoji="0" lang="gl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gl-ES" sz="2000" dirty="0" smtClean="0"/>
              <a:t>3. Micas (láminas brillantes brancas, marróns ou negras)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gl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4. </a:t>
            </a:r>
            <a:r>
              <a:rPr kumimoji="0" lang="gl-E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Bioclastos</a:t>
            </a:r>
            <a:r>
              <a:rPr kumimoji="0" lang="gl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(proceden de cunchas, coirazas,</a:t>
            </a:r>
            <a:r>
              <a:rPr kumimoji="0" lang="gl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gl-E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espículas…</a:t>
            </a:r>
            <a:r>
              <a:rPr kumimoji="0" lang="gl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)</a:t>
            </a:r>
            <a:endParaRPr kumimoji="0" lang="gl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gl-ES" sz="2000" dirty="0" smtClean="0"/>
              <a:t>5. Fragmentos de rochas (granitos, lousas, </a:t>
            </a:r>
            <a:r>
              <a:rPr lang="gl-ES" sz="2000" dirty="0" err="1" smtClean="0"/>
              <a:t>anfibolitas…</a:t>
            </a:r>
            <a:r>
              <a:rPr lang="gl-ES" sz="2000" dirty="0" smtClean="0"/>
              <a:t>)</a:t>
            </a:r>
          </a:p>
          <a:p>
            <a:pPr lvl="0">
              <a:spcBef>
                <a:spcPts val="200"/>
              </a:spcBef>
              <a:defRPr/>
            </a:pPr>
            <a:r>
              <a:rPr lang="gl-ES" sz="2000" dirty="0" smtClean="0"/>
              <a:t>6. Opacos (granates, </a:t>
            </a:r>
            <a:r>
              <a:rPr lang="gl-ES" sz="2000" dirty="0" err="1" smtClean="0"/>
              <a:t>olivino</a:t>
            </a:r>
            <a:r>
              <a:rPr lang="gl-ES" sz="2000" dirty="0" smtClean="0"/>
              <a:t>, circón, magnetita, </a:t>
            </a:r>
            <a:r>
              <a:rPr lang="gl-ES" sz="2000" dirty="0" err="1" smtClean="0"/>
              <a:t>hematites…</a:t>
            </a:r>
            <a:r>
              <a:rPr lang="gl-ES" sz="2000" dirty="0" smtClean="0"/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13" name="12 Imagen" descr="C:\Users\uu\Desktop\ARENAS\Sable_de_Kalalau_-_Hawaii.jpg"/>
          <p:cNvPicPr/>
          <p:nvPr/>
        </p:nvPicPr>
        <p:blipFill>
          <a:blip r:embed="rId2"/>
          <a:srcRect b="8108"/>
          <a:stretch>
            <a:fillRect/>
          </a:stretch>
        </p:blipFill>
        <p:spPr bwMode="auto">
          <a:xfrm>
            <a:off x="2000232" y="2857496"/>
            <a:ext cx="4929222" cy="350046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683568" y="4221088"/>
            <a:ext cx="925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c</a:t>
            </a:r>
            <a:r>
              <a:rPr lang="es-ES" sz="1400" dirty="0" smtClean="0"/>
              <a:t>uarzo (1)</a:t>
            </a:r>
            <a:endParaRPr lang="es-ES" sz="1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7324822" y="483044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f</a:t>
            </a:r>
            <a:r>
              <a:rPr lang="es-ES" sz="1400" dirty="0" smtClean="0"/>
              <a:t>eldespato (2)</a:t>
            </a:r>
            <a:endParaRPr lang="es-ES" sz="1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11560" y="3357562"/>
            <a:ext cx="1080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/>
              <a:t>b</a:t>
            </a:r>
            <a:r>
              <a:rPr lang="es-ES" sz="1400" dirty="0" err="1" smtClean="0"/>
              <a:t>ioclasto</a:t>
            </a:r>
            <a:r>
              <a:rPr lang="es-ES" sz="1400" dirty="0" smtClean="0"/>
              <a:t> (4)</a:t>
            </a:r>
            <a:endParaRPr lang="es-ES" sz="1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83568" y="526154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f</a:t>
            </a:r>
            <a:r>
              <a:rPr lang="es-ES" sz="1400" dirty="0" smtClean="0"/>
              <a:t>ragmento de rocha (5)</a:t>
            </a:r>
            <a:endParaRPr lang="es-ES" sz="1400" dirty="0"/>
          </a:p>
        </p:txBody>
      </p:sp>
      <p:pic>
        <p:nvPicPr>
          <p:cNvPr id="10" name="Imagen 10" descr="Resultado de imagen de mica biotit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6019" y="476672"/>
            <a:ext cx="1083055" cy="84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6499742" y="1323382"/>
            <a:ext cx="1240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m</a:t>
            </a:r>
            <a:r>
              <a:rPr lang="es-ES" sz="1400" dirty="0" smtClean="0"/>
              <a:t>ica negra (3)</a:t>
            </a:r>
            <a:endParaRPr lang="es-ES" sz="1400" dirty="0"/>
          </a:p>
        </p:txBody>
      </p:sp>
      <p:pic>
        <p:nvPicPr>
          <p:cNvPr id="11" name="Imagen 1" descr="Imagen relacionad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8012" y="1723078"/>
            <a:ext cx="1146539" cy="86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 de texto 1"/>
          <p:cNvSpPr txBox="1"/>
          <p:nvPr/>
        </p:nvSpPr>
        <p:spPr>
          <a:xfrm>
            <a:off x="7321596" y="2591068"/>
            <a:ext cx="1299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1400" dirty="0"/>
              <a:t>g</a:t>
            </a:r>
            <a:r>
              <a:rPr lang="gl-ES" sz="1400" dirty="0" smtClean="0"/>
              <a:t>ranates (6)</a:t>
            </a:r>
            <a:endParaRPr lang="gl-ES" sz="1400" dirty="0"/>
          </a:p>
        </p:txBody>
      </p:sp>
      <p:sp>
        <p:nvSpPr>
          <p:cNvPr id="3" name="Caixa de texto 2"/>
          <p:cNvSpPr txBox="1"/>
          <p:nvPr/>
        </p:nvSpPr>
        <p:spPr>
          <a:xfrm>
            <a:off x="7164287" y="3816739"/>
            <a:ext cx="1107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1400" dirty="0" err="1"/>
              <a:t>o</a:t>
            </a:r>
            <a:r>
              <a:rPr lang="gl-ES" sz="1400" dirty="0" err="1" smtClean="0"/>
              <a:t>livino</a:t>
            </a:r>
            <a:r>
              <a:rPr lang="gl-ES" sz="1400" dirty="0" smtClean="0"/>
              <a:t> (6)</a:t>
            </a:r>
            <a:endParaRPr lang="gl-ES" sz="1400" dirty="0"/>
          </a:p>
        </p:txBody>
      </p:sp>
      <p:cxnSp>
        <p:nvCxnSpPr>
          <p:cNvPr id="19" name="Conector recto de frecha 18"/>
          <p:cNvCxnSpPr>
            <a:endCxn id="3" idx="1"/>
          </p:cNvCxnSpPr>
          <p:nvPr/>
        </p:nvCxnSpPr>
        <p:spPr>
          <a:xfrm>
            <a:off x="5790954" y="3970627"/>
            <a:ext cx="1373333" cy="1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recha 22"/>
          <p:cNvCxnSpPr/>
          <p:nvPr/>
        </p:nvCxnSpPr>
        <p:spPr>
          <a:xfrm flipH="1">
            <a:off x="1691589" y="3511450"/>
            <a:ext cx="792179" cy="0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recha 24"/>
          <p:cNvCxnSpPr/>
          <p:nvPr/>
        </p:nvCxnSpPr>
        <p:spPr>
          <a:xfrm flipH="1" flipV="1">
            <a:off x="1608810" y="4374976"/>
            <a:ext cx="1667046" cy="1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recha 26"/>
          <p:cNvCxnSpPr/>
          <p:nvPr/>
        </p:nvCxnSpPr>
        <p:spPr>
          <a:xfrm flipH="1">
            <a:off x="1763688" y="5523159"/>
            <a:ext cx="2304256" cy="0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angular 30"/>
          <p:cNvCxnSpPr/>
          <p:nvPr/>
        </p:nvCxnSpPr>
        <p:spPr>
          <a:xfrm>
            <a:off x="6228184" y="4990684"/>
            <a:ext cx="1141877" cy="1270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 de texto 34"/>
          <p:cNvSpPr txBox="1"/>
          <p:nvPr/>
        </p:nvSpPr>
        <p:spPr>
          <a:xfrm>
            <a:off x="7408141" y="5630880"/>
            <a:ext cx="939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sz="1400" dirty="0"/>
              <a:t>o</a:t>
            </a:r>
            <a:r>
              <a:rPr lang="gl-ES" sz="1400" dirty="0" smtClean="0"/>
              <a:t>pacos (6)</a:t>
            </a:r>
            <a:endParaRPr lang="gl-ES" sz="1400" dirty="0"/>
          </a:p>
        </p:txBody>
      </p:sp>
      <p:cxnSp>
        <p:nvCxnSpPr>
          <p:cNvPr id="39" name="Conector recto de frecha 38"/>
          <p:cNvCxnSpPr/>
          <p:nvPr/>
        </p:nvCxnSpPr>
        <p:spPr>
          <a:xfrm>
            <a:off x="6477620" y="5784769"/>
            <a:ext cx="843976" cy="0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0034" y="428604"/>
            <a:ext cx="8001056" cy="804862"/>
          </a:xfrm>
        </p:spPr>
        <p:txBody>
          <a:bodyPr>
            <a:normAutofit/>
          </a:bodyPr>
          <a:lstStyle/>
          <a:p>
            <a:r>
              <a:rPr lang="gl-ES" sz="2000" b="1" dirty="0" smtClean="0">
                <a:solidFill>
                  <a:srgbClr val="C00000"/>
                </a:solidFill>
              </a:rPr>
              <a:t>Praias negras, típicas de zonas volcánicas como Hawai, Canarias, Islandia</a:t>
            </a:r>
            <a:r>
              <a:rPr lang="es-ES" sz="2000" b="1" dirty="0" smtClean="0">
                <a:solidFill>
                  <a:srgbClr val="C00000"/>
                </a:solidFill>
              </a:rPr>
              <a:t>.</a:t>
            </a:r>
            <a:endParaRPr lang="es-ES" sz="2000" b="1" dirty="0">
              <a:solidFill>
                <a:srgbClr val="C00000"/>
              </a:solidFill>
            </a:endParaRPr>
          </a:p>
        </p:txBody>
      </p:sp>
      <p:pic>
        <p:nvPicPr>
          <p:cNvPr id="32770" name="Picture 2" descr="Resultado de imagen de playa de vik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785" r="12785"/>
          <a:stretch>
            <a:fillRect/>
          </a:stretch>
        </p:blipFill>
        <p:spPr bwMode="auto">
          <a:xfrm>
            <a:off x="857224" y="1000108"/>
            <a:ext cx="7143800" cy="535785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5" name="4 CuadroTexto"/>
          <p:cNvSpPr txBox="1"/>
          <p:nvPr/>
        </p:nvSpPr>
        <p:spPr>
          <a:xfrm>
            <a:off x="857224" y="592933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Praia negra de </a:t>
            </a:r>
            <a:r>
              <a:rPr lang="es-ES" b="1" dirty="0" err="1" smtClean="0">
                <a:solidFill>
                  <a:schemeClr val="bg1"/>
                </a:solidFill>
              </a:rPr>
              <a:t>Vik</a:t>
            </a:r>
            <a:r>
              <a:rPr lang="es-ES" b="1" dirty="0" smtClean="0">
                <a:solidFill>
                  <a:schemeClr val="bg1"/>
                </a:solidFill>
              </a:rPr>
              <a:t>, Islandia</a:t>
            </a:r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1538" y="571480"/>
            <a:ext cx="6572296" cy="566738"/>
          </a:xfrm>
        </p:spPr>
        <p:txBody>
          <a:bodyPr>
            <a:noAutofit/>
          </a:bodyPr>
          <a:lstStyle/>
          <a:p>
            <a:pPr algn="just"/>
            <a:r>
              <a:rPr lang="gl-ES" dirty="0" smtClean="0">
                <a:solidFill>
                  <a:srgbClr val="C00000"/>
                </a:solidFill>
              </a:rPr>
              <a:t>Praia do Golfo en </a:t>
            </a:r>
            <a:r>
              <a:rPr lang="gl-ES" dirty="0" err="1" smtClean="0">
                <a:solidFill>
                  <a:srgbClr val="C00000"/>
                </a:solidFill>
              </a:rPr>
              <a:t>Lanzarote</a:t>
            </a:r>
            <a:r>
              <a:rPr lang="gl-ES" dirty="0" smtClean="0">
                <a:solidFill>
                  <a:srgbClr val="C00000"/>
                </a:solidFill>
              </a:rPr>
              <a:t>, asombrosa combinación de area negra volcánica e lagoa verdosa por acción biolóxica.</a:t>
            </a:r>
            <a:endParaRPr lang="gl-ES" dirty="0">
              <a:solidFill>
                <a:srgbClr val="C00000"/>
              </a:solidFill>
            </a:endParaRPr>
          </a:p>
        </p:txBody>
      </p:sp>
      <p:pic>
        <p:nvPicPr>
          <p:cNvPr id="8194" name="Picture 2" descr="Black Sand Beach, Lanzaro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8"/>
            <a:ext cx="6567866" cy="49259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0100" y="500042"/>
            <a:ext cx="7572428" cy="566738"/>
          </a:xfrm>
        </p:spPr>
        <p:txBody>
          <a:bodyPr>
            <a:noAutofit/>
          </a:bodyPr>
          <a:lstStyle/>
          <a:p>
            <a:r>
              <a:rPr lang="gl-ES" dirty="0" smtClean="0">
                <a:solidFill>
                  <a:srgbClr val="C00000"/>
                </a:solidFill>
              </a:rPr>
              <a:t>Outra praia de cristais, de orixe </a:t>
            </a:r>
            <a:r>
              <a:rPr lang="gl-ES" dirty="0" err="1" smtClean="0">
                <a:solidFill>
                  <a:srgbClr val="C00000"/>
                </a:solidFill>
              </a:rPr>
              <a:t>antrópica</a:t>
            </a:r>
            <a:r>
              <a:rPr lang="gl-ES" dirty="0" smtClean="0">
                <a:solidFill>
                  <a:srgbClr val="C00000"/>
                </a:solidFill>
              </a:rPr>
              <a:t>, </a:t>
            </a:r>
            <a:r>
              <a:rPr lang="gl-ES" dirty="0" err="1" smtClean="0">
                <a:solidFill>
                  <a:srgbClr val="C00000"/>
                </a:solidFill>
              </a:rPr>
              <a:t>Glass</a:t>
            </a:r>
            <a:r>
              <a:rPr lang="gl-ES" dirty="0" smtClean="0">
                <a:solidFill>
                  <a:srgbClr val="C00000"/>
                </a:solidFill>
              </a:rPr>
              <a:t> </a:t>
            </a:r>
            <a:r>
              <a:rPr lang="gl-ES" dirty="0" err="1" smtClean="0">
                <a:solidFill>
                  <a:srgbClr val="C00000"/>
                </a:solidFill>
              </a:rPr>
              <a:t>Beach</a:t>
            </a:r>
            <a:r>
              <a:rPr lang="gl-ES" dirty="0" smtClean="0">
                <a:solidFill>
                  <a:srgbClr val="C00000"/>
                </a:solidFill>
              </a:rPr>
              <a:t> en California.</a:t>
            </a:r>
            <a:endParaRPr lang="gl-ES" dirty="0">
              <a:solidFill>
                <a:srgbClr val="C00000"/>
              </a:solidFill>
            </a:endParaRPr>
          </a:p>
        </p:txBody>
      </p:sp>
      <p:pic>
        <p:nvPicPr>
          <p:cNvPr id="1026" name="Picture 2" descr="Resultado de imagen de playa de los cristales californi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6" r="126"/>
          <a:stretch>
            <a:fillRect/>
          </a:stretch>
        </p:blipFill>
        <p:spPr bwMode="auto">
          <a:xfrm>
            <a:off x="1357290" y="1285860"/>
            <a:ext cx="6215106" cy="46613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00100" y="428604"/>
            <a:ext cx="6929486" cy="785818"/>
          </a:xfrm>
        </p:spPr>
        <p:txBody>
          <a:bodyPr>
            <a:normAutofit/>
          </a:bodyPr>
          <a:lstStyle/>
          <a:p>
            <a:r>
              <a:rPr lang="gl-ES" sz="2000" b="1" dirty="0" smtClean="0">
                <a:solidFill>
                  <a:srgbClr val="C00000"/>
                </a:solidFill>
              </a:rPr>
              <a:t>Efecto producido pola </a:t>
            </a:r>
            <a:r>
              <a:rPr lang="gl-ES" sz="2000" b="1" dirty="0" err="1" smtClean="0">
                <a:solidFill>
                  <a:srgbClr val="C00000"/>
                </a:solidFill>
              </a:rPr>
              <a:t>bioluminiscencia</a:t>
            </a:r>
            <a:r>
              <a:rPr lang="gl-ES" sz="2000" b="1" dirty="0" smtClean="0">
                <a:solidFill>
                  <a:srgbClr val="C00000"/>
                </a:solidFill>
              </a:rPr>
              <a:t> do fitoplancto mariño  (</a:t>
            </a:r>
            <a:r>
              <a:rPr lang="gl-ES" sz="2000" b="1" dirty="0" err="1" smtClean="0">
                <a:solidFill>
                  <a:srgbClr val="C00000"/>
                </a:solidFill>
              </a:rPr>
              <a:t>microalgas</a:t>
            </a:r>
            <a:r>
              <a:rPr lang="gl-ES" sz="2000" b="1" dirty="0" smtClean="0">
                <a:solidFill>
                  <a:srgbClr val="C00000"/>
                </a:solidFill>
              </a:rPr>
              <a:t> e bacterias), en </a:t>
            </a:r>
            <a:r>
              <a:rPr lang="gl-ES" sz="2000" b="1" dirty="0" err="1" smtClean="0">
                <a:solidFill>
                  <a:srgbClr val="C00000"/>
                </a:solidFill>
              </a:rPr>
              <a:t>Vaadhoo</a:t>
            </a:r>
            <a:r>
              <a:rPr lang="gl-ES" sz="2000" b="1" dirty="0" smtClean="0">
                <a:solidFill>
                  <a:srgbClr val="C00000"/>
                </a:solidFill>
              </a:rPr>
              <a:t> (illas Maldivas).</a:t>
            </a:r>
          </a:p>
        </p:txBody>
      </p:sp>
      <p:pic>
        <p:nvPicPr>
          <p:cNvPr id="47106" name="Picture 2" descr="https://www.nauticalnewstoday.com/wp-content/uploads/2016/04/mar-de-estrellas-0-696x44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7184" r="7184"/>
          <a:stretch>
            <a:fillRect/>
          </a:stretch>
        </p:blipFill>
        <p:spPr bwMode="auto">
          <a:xfrm>
            <a:off x="1142976" y="1285860"/>
            <a:ext cx="6286544" cy="471490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texto"/>
          <p:cNvSpPr txBox="1">
            <a:spLocks/>
          </p:cNvSpPr>
          <p:nvPr/>
        </p:nvSpPr>
        <p:spPr>
          <a:xfrm>
            <a:off x="214282" y="285728"/>
            <a:ext cx="3061574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Mapa</a:t>
            </a:r>
            <a:r>
              <a:rPr kumimoji="0" lang="es-ES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litolóxico</a:t>
            </a:r>
            <a:r>
              <a:rPr kumimoji="0" lang="es-ES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Galicia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7926" y="188640"/>
            <a:ext cx="5400600" cy="644661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Marcador de texto"/>
          <p:cNvSpPr txBox="1">
            <a:spLocks/>
          </p:cNvSpPr>
          <p:nvPr/>
        </p:nvSpPr>
        <p:spPr>
          <a:xfrm>
            <a:off x="285720" y="357166"/>
            <a:ext cx="8358246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gl-ES" sz="2000" dirty="0" smtClean="0"/>
              <a:t>A variedade litolóxica de Galicia, a morfoloxía da costa e a acción dos axentes xeolóxicos externos contribúe á formación dun litoral moi diverso en formas con cantís, rías, enseadas, lagoas, e praias de diferente forma e características, sendo frecuentes as</a:t>
            </a:r>
            <a:r>
              <a:rPr kumimoji="0" lang="gl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de area redondeada </a:t>
            </a:r>
            <a:r>
              <a:rPr lang="gl-ES" sz="2000" dirty="0" smtClean="0"/>
              <a:t>de tamaño </a:t>
            </a:r>
            <a:r>
              <a:rPr kumimoji="0" lang="gl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medio e fino, e cor branca ou dourada, pola </a:t>
            </a:r>
            <a:r>
              <a:rPr kumimoji="0" lang="gl-ES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abundancia de grans de cuarzo e feldespato </a:t>
            </a:r>
            <a:r>
              <a:rPr kumimoji="0" lang="gl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procedentes da meteorización de rochas graníticas, como a Praia de Rodas en </a:t>
            </a:r>
            <a:r>
              <a:rPr kumimoji="0" lang="gl-E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Cíes</a:t>
            </a:r>
            <a:r>
              <a:rPr kumimoji="0" lang="gl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, </a:t>
            </a:r>
            <a:r>
              <a:rPr kumimoji="0" lang="gl-E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Xilloi</a:t>
            </a:r>
            <a:r>
              <a:rPr kumimoji="0" lang="gl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en Vicedo</a:t>
            </a:r>
            <a:r>
              <a:rPr lang="gl-ES" sz="2000" dirty="0" smtClean="0"/>
              <a:t>, Traba en Laxe ou Area Maior en Louro.</a:t>
            </a:r>
            <a:endParaRPr kumimoji="0" lang="gl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14620"/>
            <a:ext cx="4096795" cy="2714644"/>
          </a:xfrm>
          <a:prstGeom prst="rect">
            <a:avLst/>
          </a:prstGeom>
          <a:noFill/>
        </p:spPr>
      </p:pic>
      <p:pic>
        <p:nvPicPr>
          <p:cNvPr id="5" name="Marcador de posición de imax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7766" r="12500" b="8944"/>
          <a:stretch/>
        </p:blipFill>
        <p:spPr>
          <a:xfrm>
            <a:off x="4572000" y="3482624"/>
            <a:ext cx="4214842" cy="263293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000364" y="5072074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Praia de Rodas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215206" y="3500438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1600" b="1" dirty="0" smtClean="0">
                <a:solidFill>
                  <a:schemeClr val="bg1"/>
                </a:solidFill>
              </a:rPr>
              <a:t>Praia de </a:t>
            </a:r>
            <a:r>
              <a:rPr lang="gl-ES" sz="1600" b="1" dirty="0" err="1" smtClean="0">
                <a:solidFill>
                  <a:schemeClr val="bg1"/>
                </a:solidFill>
              </a:rPr>
              <a:t>Xilloi</a:t>
            </a:r>
            <a:endParaRPr lang="gl-E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Resultado de imagen de Praias de tra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14356"/>
            <a:ext cx="6858048" cy="5084753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6215074" y="78579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Praia de Traba</a:t>
            </a:r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8572528" cy="2984108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143636" y="192880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 smtClean="0">
                <a:solidFill>
                  <a:schemeClr val="bg1"/>
                </a:solidFill>
              </a:rPr>
              <a:t>Praia de Area Maior, Louro</a:t>
            </a:r>
            <a:endParaRPr lang="gl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texto"/>
          <p:cNvSpPr txBox="1">
            <a:spLocks/>
          </p:cNvSpPr>
          <p:nvPr/>
        </p:nvSpPr>
        <p:spPr>
          <a:xfrm>
            <a:off x="214282" y="285728"/>
            <a:ext cx="8358246" cy="142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gl-ES" sz="2000" dirty="0" smtClean="0"/>
              <a:t>As praias desenvolvidas sobre xistos e lousas presentan unha cor máis marela ou ocre, pola </a:t>
            </a:r>
            <a:r>
              <a:rPr lang="gl-ES" sz="2000" i="1" dirty="0" smtClean="0"/>
              <a:t>maior presenza de micas e/ou minerais de fer</a:t>
            </a:r>
            <a:r>
              <a:rPr lang="gl-ES" sz="2000" dirty="0" smtClean="0"/>
              <a:t>ro (</a:t>
            </a:r>
            <a:r>
              <a:rPr lang="gl-ES" sz="2000" dirty="0" err="1" smtClean="0"/>
              <a:t>hematites</a:t>
            </a:r>
            <a:r>
              <a:rPr lang="gl-ES" sz="2000" dirty="0" smtClean="0"/>
              <a:t>, limonita), como é o caso da praia das Furnas (Porto do Son), a de Carnota sobre granito rosa, ou As Catedrais (Ribadeo).</a:t>
            </a:r>
            <a:endParaRPr kumimoji="0" lang="gl-ES" sz="20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3" name="Picture 6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6072231" cy="4554174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1643042" y="585789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 smtClean="0">
                <a:solidFill>
                  <a:schemeClr val="bg1"/>
                </a:solidFill>
              </a:rPr>
              <a:t>Praia das Furnas</a:t>
            </a:r>
            <a:endParaRPr lang="gl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8030024" cy="451484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715140" y="100010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b="1" dirty="0" smtClean="0">
                <a:solidFill>
                  <a:schemeClr val="bg1"/>
                </a:solidFill>
              </a:rPr>
              <a:t>Praia de Carnota</a:t>
            </a:r>
            <a:endParaRPr lang="gl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1068</Words>
  <Application>Microsoft Office PowerPoint</Application>
  <PresentationFormat>Presentación en pantalla (4:3)</PresentationFormat>
  <Paragraphs>77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das diapositivas</vt:lpstr>
      </vt:variant>
      <vt:variant>
        <vt:i4>33</vt:i4>
      </vt:variant>
    </vt:vector>
  </HeadingPairs>
  <TitlesOfParts>
    <vt:vector size="34" baseType="lpstr">
      <vt:lpstr>Tema de Office</vt:lpstr>
      <vt:lpstr>A COR DA AREA DAS PRAIAS DE GALICIA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Costa dos Esqueletos, Namibia: as dunas de cor ocre chegan até a costa polo avance do deserto máis antigo do mundo.</vt:lpstr>
      <vt:lpstr>Presentación de PowerPoint</vt:lpstr>
      <vt:lpstr>Presentación de PowerPoint</vt:lpstr>
      <vt:lpstr>De cor vermella, polos óxidos de ferro (hematites), como a Praia da Illa Rábida, nas illas Galápagos (Ecuador).</vt:lpstr>
      <vt:lpstr>Presentación de PowerPoint</vt:lpstr>
      <vt:lpstr>Presentación de PowerPoint</vt:lpstr>
      <vt:lpstr>Presentación de PowerPoint</vt:lpstr>
      <vt:lpstr>Praia do Golfo en Lanzarote, asombrosa combinación de area negra volcánica e lagoa verdosa por acción biolóxica.</vt:lpstr>
      <vt:lpstr>Outra praia de cristais, de orixe antrópica, Glass Beach en California.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COR DA AREA DAS  PRAIAS DE GALICIA</dc:title>
  <dc:creator>Profe - Rodríguez Ruibal, María Mercedes</dc:creator>
  <cp:lastModifiedBy>Profe - Vence Ruibal, Marcos</cp:lastModifiedBy>
  <cp:revision>177</cp:revision>
  <dcterms:created xsi:type="dcterms:W3CDTF">2017-03-03T11:22:38Z</dcterms:created>
  <dcterms:modified xsi:type="dcterms:W3CDTF">2017-03-17T11:50:40Z</dcterms:modified>
</cp:coreProperties>
</file>