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5" r:id="rId4"/>
    <p:sldId id="258" r:id="rId5"/>
    <p:sldId id="264" r:id="rId6"/>
    <p:sldId id="261" r:id="rId7"/>
    <p:sldId id="263" r:id="rId8"/>
    <p:sldId id="259" r:id="rId9"/>
    <p:sldId id="262" r:id="rId10"/>
    <p:sldId id="266" r:id="rId11"/>
    <p:sldId id="260" r:id="rId1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Rectángulo redondeado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19/06/2012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7" name="6 Rectángulo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19/06/2012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19/06/2012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19/06/2012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Rectángulo redondeado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19/06/2012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s-ES"/>
          </a:p>
        </p:txBody>
      </p:sp>
      <p:sp>
        <p:nvSpPr>
          <p:cNvPr id="7" name="6 Rectángulo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19/06/2012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19/06/2012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1" name="10 Marcador de contenido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19/06/2012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19/06/2012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Rectángulo redondeado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19/06/2012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pPr/>
              <a:t>19/06/2012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1" name="10 Rectángulo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Rectángulo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Rectángulo redondeado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2123B70-6F04-4801-B221-F1D175E87EFE}" type="datetimeFigureOut">
              <a:rPr lang="es-ES" smtClean="0"/>
              <a:pPr/>
              <a:t>19/06/2012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EDCC236-E635-40A5-9A65-4505A76CD7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285852" y="3357562"/>
            <a:ext cx="6400800" cy="1600200"/>
          </a:xfrm>
        </p:spPr>
        <p:txBody>
          <a:bodyPr>
            <a:normAutofit/>
          </a:bodyPr>
          <a:lstStyle/>
          <a:p>
            <a:r>
              <a:rPr lang="es-ES_tradnl" sz="3200" b="1" dirty="0" err="1" smtClean="0">
                <a:solidFill>
                  <a:schemeClr val="tx1"/>
                </a:solidFill>
              </a:rPr>
              <a:t>Tamén</a:t>
            </a:r>
            <a:r>
              <a:rPr lang="es-ES_tradnl" sz="3200" b="1" dirty="0" smtClean="0">
                <a:solidFill>
                  <a:schemeClr val="tx1"/>
                </a:solidFill>
              </a:rPr>
              <a:t> en </a:t>
            </a:r>
            <a:r>
              <a:rPr lang="es-ES_tradnl" sz="3200" b="1" dirty="0" err="1" smtClean="0">
                <a:solidFill>
                  <a:schemeClr val="tx1"/>
                </a:solidFill>
              </a:rPr>
              <a:t>Galego</a:t>
            </a:r>
            <a:endParaRPr lang="es-ES" sz="3200" b="1" dirty="0">
              <a:solidFill>
                <a:schemeClr val="tx1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dirty="0" smtClean="0"/>
              <a:t>Madeira</a:t>
            </a:r>
            <a:endParaRPr lang="es-E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6248" y="4714884"/>
            <a:ext cx="4286280" cy="1051560"/>
          </a:xfrm>
        </p:spPr>
        <p:txBody>
          <a:bodyPr/>
          <a:lstStyle/>
          <a:p>
            <a:pPr algn="r"/>
            <a:r>
              <a:rPr lang="es-ES_tradnl" b="1" dirty="0" smtClean="0">
                <a:solidFill>
                  <a:schemeClr val="accent1">
                    <a:lumMod val="50000"/>
                  </a:schemeClr>
                </a:solidFill>
              </a:rPr>
              <a:t>Angazo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500034" y="1214422"/>
            <a:ext cx="3571900" cy="385765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pt-BR" i="1" dirty="0" smtClean="0"/>
              <a:t> </a:t>
            </a:r>
            <a:r>
              <a:rPr lang="pt-BR" dirty="0" smtClean="0"/>
              <a:t>Instrumento agrícola formado por </a:t>
            </a:r>
            <a:r>
              <a:rPr lang="pt-BR" dirty="0" err="1" smtClean="0"/>
              <a:t>un</a:t>
            </a:r>
            <a:r>
              <a:rPr lang="pt-BR" dirty="0" smtClean="0"/>
              <a:t> mango longo rematado </a:t>
            </a:r>
            <a:r>
              <a:rPr lang="pt-BR" dirty="0" err="1" smtClean="0"/>
              <a:t>nun</a:t>
            </a:r>
            <a:r>
              <a:rPr lang="pt-BR" dirty="0" smtClean="0"/>
              <a:t> dos extremos por </a:t>
            </a:r>
            <a:r>
              <a:rPr lang="pt-BR" dirty="0" err="1" smtClean="0"/>
              <a:t>un</a:t>
            </a:r>
            <a:r>
              <a:rPr lang="pt-BR" dirty="0" smtClean="0"/>
              <a:t> </a:t>
            </a:r>
            <a:r>
              <a:rPr lang="pt-BR" dirty="0" err="1" smtClean="0"/>
              <a:t>pao</a:t>
            </a:r>
            <a:r>
              <a:rPr lang="pt-BR" dirty="0" smtClean="0"/>
              <a:t> </a:t>
            </a:r>
            <a:r>
              <a:rPr lang="pt-BR" dirty="0" err="1" smtClean="0"/>
              <a:t>atravesado</a:t>
            </a:r>
            <a:r>
              <a:rPr lang="pt-BR" dirty="0" smtClean="0"/>
              <a:t> que </a:t>
            </a:r>
            <a:r>
              <a:rPr lang="pt-BR" dirty="0" err="1" smtClean="0"/>
              <a:t>ten</a:t>
            </a:r>
            <a:r>
              <a:rPr lang="pt-BR" dirty="0" smtClean="0"/>
              <a:t> dentes de madeira ou de ferro formando unha </a:t>
            </a:r>
            <a:r>
              <a:rPr lang="pt-BR" dirty="0" err="1" smtClean="0"/>
              <a:t>especie</a:t>
            </a:r>
            <a:r>
              <a:rPr lang="pt-BR" dirty="0" smtClean="0"/>
              <a:t> de pente. </a:t>
            </a:r>
            <a:endParaRPr lang="gl-ES" dirty="0"/>
          </a:p>
        </p:txBody>
      </p:sp>
      <p:pic>
        <p:nvPicPr>
          <p:cNvPr id="23554" name="Picture 2" descr="Ficheiro:Wooden rak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1357298"/>
            <a:ext cx="4667229" cy="35004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6248" y="4714884"/>
            <a:ext cx="4286280" cy="1051560"/>
          </a:xfrm>
        </p:spPr>
        <p:txBody>
          <a:bodyPr/>
          <a:lstStyle/>
          <a:p>
            <a:pPr algn="r"/>
            <a:r>
              <a:rPr lang="es-ES_tradnl" b="1" dirty="0" smtClean="0">
                <a:solidFill>
                  <a:schemeClr val="accent1">
                    <a:lumMod val="50000"/>
                  </a:schemeClr>
                </a:solidFill>
              </a:rPr>
              <a:t>Trencha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571472" y="1428736"/>
            <a:ext cx="3714776" cy="342902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gl-ES" dirty="0" smtClean="0"/>
              <a:t>Ferramenta de carpinteiro para desbastar a madeira, formada por un mango e unha folla plana de metal, grosa e longa, afiada no extremo. </a:t>
            </a:r>
            <a:endParaRPr lang="gl-ES" dirty="0"/>
          </a:p>
        </p:txBody>
      </p:sp>
      <p:pic>
        <p:nvPicPr>
          <p:cNvPr id="26626" name="Picture 2" descr="http://2.bp.blogspot.com/_yPnGtCJK1yc/SRxpyOc31nI/AAAAAAAAAJM/TTT8sn1vfuI/s320/IMG_0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500174"/>
            <a:ext cx="4381509" cy="32861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6248" y="4714884"/>
            <a:ext cx="4286280" cy="1051560"/>
          </a:xfrm>
        </p:spPr>
        <p:txBody>
          <a:bodyPr/>
          <a:lstStyle/>
          <a:p>
            <a:pPr algn="r"/>
            <a:r>
              <a:rPr lang="es-ES_tradnl" b="1" dirty="0" smtClean="0">
                <a:solidFill>
                  <a:schemeClr val="accent1">
                    <a:lumMod val="50000"/>
                  </a:schemeClr>
                </a:solidFill>
              </a:rPr>
              <a:t>Fuso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500034" y="1571612"/>
            <a:ext cx="3000396" cy="29289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gl-ES" dirty="0" smtClean="0"/>
              <a:t> Instrumento, xeralmente de madeira, que serve para fiar, retorcendo a febra. </a:t>
            </a:r>
            <a:endParaRPr lang="gl-ES" dirty="0"/>
          </a:p>
        </p:txBody>
      </p:sp>
      <p:pic>
        <p:nvPicPr>
          <p:cNvPr id="4" name="Picture 2" descr="http://www.mielkesfarm.com/images/schacht/sch_spindl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214422"/>
            <a:ext cx="5334000" cy="3705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143372" y="4929198"/>
            <a:ext cx="4286280" cy="1051560"/>
          </a:xfrm>
        </p:spPr>
        <p:txBody>
          <a:bodyPr/>
          <a:lstStyle/>
          <a:p>
            <a:pPr algn="r"/>
            <a:r>
              <a:rPr lang="es-ES_tradnl" b="1" dirty="0" smtClean="0">
                <a:solidFill>
                  <a:schemeClr val="accent1">
                    <a:lumMod val="50000"/>
                  </a:schemeClr>
                </a:solidFill>
              </a:rPr>
              <a:t>Carballo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500034" y="1214422"/>
            <a:ext cx="3286148" cy="37147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dirty="0" err="1" smtClean="0"/>
              <a:t>Árbore</a:t>
            </a:r>
            <a:r>
              <a:rPr lang="pt-BR" dirty="0" smtClean="0"/>
              <a:t> de </a:t>
            </a:r>
            <a:r>
              <a:rPr lang="pt-BR" dirty="0" err="1" smtClean="0"/>
              <a:t>folla</a:t>
            </a:r>
            <a:r>
              <a:rPr lang="pt-BR" dirty="0" smtClean="0"/>
              <a:t> caduca, de </a:t>
            </a:r>
            <a:r>
              <a:rPr lang="pt-BR" dirty="0" err="1" smtClean="0"/>
              <a:t>quince</a:t>
            </a:r>
            <a:r>
              <a:rPr lang="pt-BR" dirty="0" smtClean="0"/>
              <a:t> a vinte metros de alto, que </a:t>
            </a:r>
            <a:r>
              <a:rPr lang="pt-BR" dirty="0" err="1" smtClean="0"/>
              <a:t>ten</a:t>
            </a:r>
            <a:r>
              <a:rPr lang="pt-BR" dirty="0" smtClean="0"/>
              <a:t> como </a:t>
            </a:r>
            <a:r>
              <a:rPr lang="pt-BR" dirty="0" err="1" smtClean="0"/>
              <a:t>froito</a:t>
            </a:r>
            <a:r>
              <a:rPr lang="pt-BR" dirty="0" smtClean="0"/>
              <a:t> a </a:t>
            </a:r>
            <a:r>
              <a:rPr lang="pt-BR" dirty="0" err="1" smtClean="0"/>
              <a:t>landra</a:t>
            </a:r>
            <a:r>
              <a:rPr lang="pt-BR" dirty="0" smtClean="0"/>
              <a:t> e unha madeira </a:t>
            </a:r>
            <a:r>
              <a:rPr lang="pt-BR" dirty="0" err="1" smtClean="0"/>
              <a:t>moi</a:t>
            </a:r>
            <a:r>
              <a:rPr lang="pt-BR" dirty="0" smtClean="0"/>
              <a:t> dura e resistente.</a:t>
            </a:r>
            <a:endParaRPr lang="gl-ES" dirty="0"/>
          </a:p>
        </p:txBody>
      </p:sp>
      <p:pic>
        <p:nvPicPr>
          <p:cNvPr id="22530" name="Picture 2" descr="http://www.galiciaespallada.com.ar/carballo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1214422"/>
            <a:ext cx="4953008" cy="37147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6248" y="4714884"/>
            <a:ext cx="4286280" cy="1051560"/>
          </a:xfrm>
        </p:spPr>
        <p:txBody>
          <a:bodyPr/>
          <a:lstStyle/>
          <a:p>
            <a:pPr algn="r"/>
            <a:r>
              <a:rPr lang="es-ES_tradnl" b="1" dirty="0" smtClean="0">
                <a:solidFill>
                  <a:schemeClr val="accent1">
                    <a:lumMod val="50000"/>
                  </a:schemeClr>
                </a:solidFill>
              </a:rPr>
              <a:t>Trabe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500034" y="1571612"/>
            <a:ext cx="3786214" cy="307183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gl-ES" dirty="0" smtClean="0"/>
              <a:t> Madeiro groso e, por extensión, estrutura doutro material que, colocado horizontalmente, sostén o piso ou o teito dun edificio.</a:t>
            </a:r>
            <a:endParaRPr lang="gl-ES" dirty="0"/>
          </a:p>
        </p:txBody>
      </p:sp>
      <p:pic>
        <p:nvPicPr>
          <p:cNvPr id="24578" name="Picture 2" descr="http://us.123rf.com/400wm/400/400/jojobob/jojobob1109/jojobob110900044/10585190-cubierta-principal-detalle-viga-en-un-casa-de-madera-construida-en-parte-fir-de-bloques-una-casa-de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571612"/>
            <a:ext cx="4307531" cy="28860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000496" y="5286388"/>
            <a:ext cx="4286280" cy="1051560"/>
          </a:xfrm>
        </p:spPr>
        <p:txBody>
          <a:bodyPr/>
          <a:lstStyle/>
          <a:p>
            <a:pPr algn="r"/>
            <a:r>
              <a:rPr lang="es-ES_tradnl" b="1" dirty="0" err="1" smtClean="0">
                <a:solidFill>
                  <a:schemeClr val="accent1">
                    <a:lumMod val="50000"/>
                  </a:schemeClr>
                </a:solidFill>
              </a:rPr>
              <a:t>Amieiro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500034" y="1000108"/>
            <a:ext cx="4429156" cy="435771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pt-BR" dirty="0" err="1" smtClean="0"/>
              <a:t>Árbore</a:t>
            </a:r>
            <a:r>
              <a:rPr lang="pt-BR" dirty="0" smtClean="0"/>
              <a:t> que pode </a:t>
            </a:r>
            <a:r>
              <a:rPr lang="pt-BR" dirty="0" err="1" smtClean="0"/>
              <a:t>acada-los</a:t>
            </a:r>
            <a:r>
              <a:rPr lang="pt-BR" dirty="0" smtClean="0"/>
              <a:t> vinte metros de altura, de copa </a:t>
            </a:r>
            <a:r>
              <a:rPr lang="pt-BR" dirty="0" err="1" smtClean="0"/>
              <a:t>moi</a:t>
            </a:r>
            <a:r>
              <a:rPr lang="pt-BR" dirty="0" smtClean="0"/>
              <a:t> </a:t>
            </a:r>
            <a:r>
              <a:rPr lang="pt-BR" dirty="0" err="1" smtClean="0"/>
              <a:t>poboada</a:t>
            </a:r>
            <a:r>
              <a:rPr lang="pt-BR" dirty="0" smtClean="0"/>
              <a:t>, </a:t>
            </a:r>
            <a:r>
              <a:rPr lang="pt-BR" dirty="0" err="1" smtClean="0"/>
              <a:t>con</a:t>
            </a:r>
            <a:r>
              <a:rPr lang="pt-BR" dirty="0" smtClean="0"/>
              <a:t> </a:t>
            </a:r>
            <a:r>
              <a:rPr lang="pt-BR" dirty="0" err="1" smtClean="0"/>
              <a:t>follas</a:t>
            </a:r>
            <a:r>
              <a:rPr lang="pt-BR" dirty="0" smtClean="0"/>
              <a:t> arredondadas, flores </a:t>
            </a:r>
            <a:r>
              <a:rPr lang="pt-BR" dirty="0" err="1" smtClean="0"/>
              <a:t>en</a:t>
            </a:r>
            <a:r>
              <a:rPr lang="pt-BR" dirty="0" smtClean="0"/>
              <a:t> forma de espiga </a:t>
            </a:r>
            <a:r>
              <a:rPr lang="pt-BR" dirty="0" err="1" smtClean="0"/>
              <a:t>colgante</a:t>
            </a:r>
            <a:r>
              <a:rPr lang="pt-BR" dirty="0" smtClean="0"/>
              <a:t>, </a:t>
            </a:r>
            <a:r>
              <a:rPr lang="pt-BR" dirty="0" err="1" smtClean="0"/>
              <a:t>cortiza</a:t>
            </a:r>
            <a:r>
              <a:rPr lang="pt-BR" dirty="0" smtClean="0"/>
              <a:t> de cor parda e madeira de cor clara, </a:t>
            </a:r>
            <a:r>
              <a:rPr lang="pt-BR" dirty="0" err="1" smtClean="0"/>
              <a:t>moi</a:t>
            </a:r>
            <a:r>
              <a:rPr lang="pt-BR" dirty="0" smtClean="0"/>
              <a:t> dura e lixeira. </a:t>
            </a:r>
            <a:endParaRPr lang="pt-BR" dirty="0" smtClean="0"/>
          </a:p>
          <a:p>
            <a:pPr>
              <a:buNone/>
            </a:pPr>
            <a:r>
              <a:rPr lang="gl-ES" dirty="0" smtClean="0"/>
              <a:t>Sinónimos: Ameneiro, abeneiro.</a:t>
            </a:r>
            <a:endParaRPr lang="gl-ES" dirty="0"/>
          </a:p>
        </p:txBody>
      </p:sp>
      <p:pic>
        <p:nvPicPr>
          <p:cNvPr id="21506" name="Picture 2" descr="http://www.rios-galegos.com/ami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642918"/>
            <a:ext cx="3500442" cy="4667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6248" y="4714884"/>
            <a:ext cx="4286280" cy="1051560"/>
          </a:xfrm>
        </p:spPr>
        <p:txBody>
          <a:bodyPr/>
          <a:lstStyle/>
          <a:p>
            <a:pPr algn="r"/>
            <a:r>
              <a:rPr lang="es-ES_tradnl" b="1" dirty="0" smtClean="0">
                <a:solidFill>
                  <a:schemeClr val="accent1">
                    <a:lumMod val="50000"/>
                  </a:schemeClr>
                </a:solidFill>
              </a:rPr>
              <a:t>Cango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357158" y="1714488"/>
            <a:ext cx="3857652" cy="22145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gl-ES" dirty="0" smtClean="0"/>
              <a:t>Cada unha das táboas que se asentan nas trabes e sobre as que se apoian as tellas.</a:t>
            </a:r>
            <a:endParaRPr lang="gl-ES" dirty="0"/>
          </a:p>
        </p:txBody>
      </p:sp>
      <p:pic>
        <p:nvPicPr>
          <p:cNvPr id="27650" name="Picture 2" descr="http://www.carpinteriafranciscocastro.com/UserFiles/Image/Obras%20realizadas/novales/nov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142984"/>
            <a:ext cx="4524380" cy="36195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000496" y="5286388"/>
            <a:ext cx="4286280" cy="1051560"/>
          </a:xfrm>
        </p:spPr>
        <p:txBody>
          <a:bodyPr/>
          <a:lstStyle/>
          <a:p>
            <a:pPr algn="r"/>
            <a:r>
              <a:rPr lang="es-ES_tradnl" b="1" dirty="0" err="1" smtClean="0">
                <a:solidFill>
                  <a:schemeClr val="accent1">
                    <a:lumMod val="50000"/>
                  </a:schemeClr>
                </a:solidFill>
              </a:rPr>
              <a:t>Bidueiro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500034" y="1214422"/>
            <a:ext cx="4143404" cy="407196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pt-BR" dirty="0" err="1" smtClean="0"/>
              <a:t>Árbore</a:t>
            </a:r>
            <a:r>
              <a:rPr lang="pt-BR" dirty="0" smtClean="0"/>
              <a:t> de mediana altura, </a:t>
            </a:r>
            <a:r>
              <a:rPr lang="pt-BR" dirty="0" err="1" smtClean="0"/>
              <a:t>con</a:t>
            </a:r>
            <a:r>
              <a:rPr lang="pt-BR" dirty="0" smtClean="0"/>
              <a:t> </a:t>
            </a:r>
            <a:r>
              <a:rPr lang="pt-BR" dirty="0" err="1" smtClean="0"/>
              <a:t>follas</a:t>
            </a:r>
            <a:r>
              <a:rPr lang="pt-BR" dirty="0" smtClean="0"/>
              <a:t> pequenas rematadas </a:t>
            </a:r>
            <a:r>
              <a:rPr lang="pt-BR" dirty="0" err="1" smtClean="0"/>
              <a:t>en</a:t>
            </a:r>
            <a:r>
              <a:rPr lang="pt-BR" dirty="0" smtClean="0"/>
              <a:t> pico e </a:t>
            </a:r>
            <a:r>
              <a:rPr lang="pt-BR" dirty="0" err="1" smtClean="0"/>
              <a:t>cortiza</a:t>
            </a:r>
            <a:r>
              <a:rPr lang="pt-BR" dirty="0" smtClean="0"/>
              <a:t> branca ou prateada, que se </a:t>
            </a:r>
            <a:r>
              <a:rPr lang="pt-BR" dirty="0" err="1" smtClean="0"/>
              <a:t>atopa</a:t>
            </a:r>
            <a:r>
              <a:rPr lang="pt-BR" dirty="0" smtClean="0"/>
              <a:t> na beira dos </a:t>
            </a:r>
            <a:r>
              <a:rPr lang="pt-BR" dirty="0" err="1" smtClean="0"/>
              <a:t>ríos</a:t>
            </a:r>
            <a:r>
              <a:rPr lang="pt-BR" dirty="0" smtClean="0"/>
              <a:t> e nas zonas altas, </a:t>
            </a:r>
            <a:r>
              <a:rPr lang="pt-BR" dirty="0" err="1" smtClean="0"/>
              <a:t>en</a:t>
            </a:r>
            <a:r>
              <a:rPr lang="pt-BR" dirty="0" smtClean="0"/>
              <a:t> </a:t>
            </a:r>
            <a:r>
              <a:rPr lang="pt-BR" dirty="0" err="1" smtClean="0"/>
              <a:t>rexións</a:t>
            </a:r>
            <a:r>
              <a:rPr lang="pt-BR" dirty="0" smtClean="0"/>
              <a:t> de clima </a:t>
            </a:r>
            <a:r>
              <a:rPr lang="pt-BR" dirty="0" err="1" smtClean="0"/>
              <a:t>frío</a:t>
            </a:r>
            <a:r>
              <a:rPr lang="pt-BR" dirty="0" smtClean="0"/>
              <a:t> ou temperado.  </a:t>
            </a:r>
            <a:endParaRPr lang="pt-BR" dirty="0" smtClean="0"/>
          </a:p>
          <a:p>
            <a:pPr>
              <a:buNone/>
            </a:pPr>
            <a:r>
              <a:rPr lang="gl-ES" dirty="0" smtClean="0"/>
              <a:t>Sinónimo: </a:t>
            </a:r>
            <a:r>
              <a:rPr lang="gl-ES" dirty="0" err="1" smtClean="0"/>
              <a:t>Bido</a:t>
            </a:r>
            <a:r>
              <a:rPr lang="gl-ES" dirty="0" smtClean="0"/>
              <a:t>.</a:t>
            </a:r>
            <a:endParaRPr lang="gl-ES" dirty="0"/>
          </a:p>
        </p:txBody>
      </p:sp>
      <p:pic>
        <p:nvPicPr>
          <p:cNvPr id="20482" name="Picture 2" descr="http://hierbamedicinal.es/wp-content/uploads/2011/04/abedu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857232"/>
            <a:ext cx="3267031" cy="43560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6248" y="4714884"/>
            <a:ext cx="4286280" cy="1051560"/>
          </a:xfrm>
        </p:spPr>
        <p:txBody>
          <a:bodyPr/>
          <a:lstStyle/>
          <a:p>
            <a:pPr algn="r"/>
            <a:r>
              <a:rPr lang="es-ES_tradnl" b="1" dirty="0" err="1" smtClean="0">
                <a:solidFill>
                  <a:schemeClr val="accent1">
                    <a:lumMod val="50000"/>
                  </a:schemeClr>
                </a:solidFill>
              </a:rPr>
              <a:t>Fungueiro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500034" y="1214422"/>
            <a:ext cx="3571900" cy="385765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gl-ES" dirty="0" smtClean="0"/>
              <a:t> Cada unha das estacas grosas, curtas e afiadas que se colocan verticalmente polos lados do carro, para que non caia a carga ou para soste-los ladrais. </a:t>
            </a:r>
            <a:endParaRPr lang="gl-ES" dirty="0" smtClean="0"/>
          </a:p>
          <a:p>
            <a:pPr>
              <a:buNone/>
            </a:pPr>
            <a:r>
              <a:rPr lang="gl-ES" dirty="0" smtClean="0"/>
              <a:t>Sinónimos</a:t>
            </a:r>
            <a:r>
              <a:rPr lang="gl-ES" dirty="0" smtClean="0"/>
              <a:t>: Fumeiro, estadullo.</a:t>
            </a:r>
            <a:endParaRPr lang="gl-ES" dirty="0"/>
          </a:p>
        </p:txBody>
      </p:sp>
      <p:pic>
        <p:nvPicPr>
          <p:cNvPr id="25602" name="Picture 2" descr="http://www.artesanum.com/upload/postal/2/7/0/reproduccion_de_carro_en_miniatura-1200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1214422"/>
            <a:ext cx="4667256" cy="35004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6248" y="4714884"/>
            <a:ext cx="4286280" cy="1051560"/>
          </a:xfrm>
        </p:spPr>
        <p:txBody>
          <a:bodyPr/>
          <a:lstStyle/>
          <a:p>
            <a:pPr algn="r"/>
            <a:r>
              <a:rPr lang="es-ES_tradnl" b="1" dirty="0" err="1" smtClean="0">
                <a:solidFill>
                  <a:schemeClr val="accent1">
                    <a:lumMod val="50000"/>
                  </a:schemeClr>
                </a:solidFill>
              </a:rPr>
              <a:t>Bieiteiro</a:t>
            </a:r>
            <a:endParaRPr lang="es-E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500034" y="1214422"/>
            <a:ext cx="3571900" cy="385765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pt-BR" dirty="0" smtClean="0"/>
              <a:t>Arbusto de </a:t>
            </a:r>
            <a:r>
              <a:rPr lang="pt-BR" dirty="0" err="1" smtClean="0"/>
              <a:t>dous</a:t>
            </a:r>
            <a:r>
              <a:rPr lang="pt-BR" dirty="0" smtClean="0"/>
              <a:t> a cinco metros de altura, </a:t>
            </a:r>
            <a:r>
              <a:rPr lang="pt-BR" dirty="0" err="1" smtClean="0"/>
              <a:t>cheo</a:t>
            </a:r>
            <a:r>
              <a:rPr lang="pt-BR" dirty="0" smtClean="0"/>
              <a:t> de ramas, co tronco de </a:t>
            </a:r>
            <a:r>
              <a:rPr lang="pt-BR" dirty="0" err="1" smtClean="0"/>
              <a:t>cortiza</a:t>
            </a:r>
            <a:r>
              <a:rPr lang="pt-BR" dirty="0" smtClean="0"/>
              <a:t> parda e </a:t>
            </a:r>
            <a:r>
              <a:rPr lang="pt-BR" dirty="0" err="1" smtClean="0"/>
              <a:t>engurrada</a:t>
            </a:r>
            <a:r>
              <a:rPr lang="pt-BR" dirty="0" smtClean="0"/>
              <a:t> e abundante miolo branco, </a:t>
            </a:r>
            <a:r>
              <a:rPr lang="pt-BR" dirty="0" err="1" smtClean="0"/>
              <a:t>follas</a:t>
            </a:r>
            <a:r>
              <a:rPr lang="pt-BR" dirty="0" smtClean="0"/>
              <a:t> de cheiro </a:t>
            </a:r>
            <a:r>
              <a:rPr lang="pt-BR" dirty="0" err="1" smtClean="0"/>
              <a:t>desagradable</a:t>
            </a:r>
            <a:r>
              <a:rPr lang="pt-BR" dirty="0" smtClean="0"/>
              <a:t> e flores brancas que se </a:t>
            </a:r>
            <a:r>
              <a:rPr lang="pt-BR" dirty="0" err="1" smtClean="0"/>
              <a:t>utilizan</a:t>
            </a:r>
            <a:r>
              <a:rPr lang="pt-BR" dirty="0" smtClean="0"/>
              <a:t> </a:t>
            </a:r>
            <a:r>
              <a:rPr lang="pt-BR" dirty="0" err="1" smtClean="0"/>
              <a:t>con</a:t>
            </a:r>
            <a:r>
              <a:rPr lang="pt-BR" dirty="0" smtClean="0"/>
              <a:t> fins medicinais</a:t>
            </a:r>
            <a:r>
              <a:rPr lang="pt-BR" dirty="0" smtClean="0"/>
              <a:t>.</a:t>
            </a:r>
          </a:p>
          <a:p>
            <a:pPr>
              <a:buNone/>
            </a:pPr>
            <a:r>
              <a:rPr lang="gl-ES" dirty="0" smtClean="0"/>
              <a:t>Sinónimo: Sabugueiro.</a:t>
            </a:r>
            <a:endParaRPr lang="gl-ES" dirty="0"/>
          </a:p>
        </p:txBody>
      </p:sp>
      <p:pic>
        <p:nvPicPr>
          <p:cNvPr id="2050" name="Picture 2" descr="http://recetas.mundorecetas.com/modules/Recipes/photos/G42980114709a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1285860"/>
            <a:ext cx="4801729" cy="3605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dad">
  <a:themeElements>
    <a:clrScheme name="Urbano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Equidad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214</TotalTime>
  <Words>206</Words>
  <Application>Microsoft Office PowerPoint</Application>
  <PresentationFormat>Presentación en pantalla (4:3)</PresentationFormat>
  <Paragraphs>26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Equidad</vt:lpstr>
      <vt:lpstr>Madeira</vt:lpstr>
      <vt:lpstr>Fuso</vt:lpstr>
      <vt:lpstr>Carballo</vt:lpstr>
      <vt:lpstr>Trabe</vt:lpstr>
      <vt:lpstr>Amieiro</vt:lpstr>
      <vt:lpstr>Cango</vt:lpstr>
      <vt:lpstr>Bidueiro</vt:lpstr>
      <vt:lpstr>Fungueiro</vt:lpstr>
      <vt:lpstr>Bieiteiro</vt:lpstr>
      <vt:lpstr>Angazo</vt:lpstr>
      <vt:lpstr>Trencha</vt:lpstr>
    </vt:vector>
  </TitlesOfParts>
  <Company>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Tecnoloxía</dc:title>
  <dc:creator>Manuel</dc:creator>
  <cp:lastModifiedBy>Manuel</cp:lastModifiedBy>
  <cp:revision>32</cp:revision>
  <dcterms:created xsi:type="dcterms:W3CDTF">2012-06-05T12:18:35Z</dcterms:created>
  <dcterms:modified xsi:type="dcterms:W3CDTF">2012-06-19T12:47:36Z</dcterms:modified>
</cp:coreProperties>
</file>